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62" r:id="rId3"/>
    <p:sldId id="263" r:id="rId4"/>
    <p:sldId id="264" r:id="rId5"/>
    <p:sldId id="265" r:id="rId6"/>
    <p:sldId id="274" r:id="rId7"/>
    <p:sldId id="272" r:id="rId8"/>
    <p:sldId id="271" r:id="rId9"/>
    <p:sldId id="273"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1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aphicFrame>
        <p:nvGraphicFramePr>
          <p:cNvPr id="4" name="Object 23"/>
          <p:cNvGraphicFramePr>
            <a:graphicFrameLocks noChangeAspect="1"/>
          </p:cNvGraphicFramePr>
          <p:nvPr/>
        </p:nvGraphicFramePr>
        <p:xfrm>
          <a:off x="5457347" y="1"/>
          <a:ext cx="1187715" cy="1700955"/>
        </p:xfrm>
        <a:graphic>
          <a:graphicData uri="http://schemas.openxmlformats.org/presentationml/2006/ole">
            <mc:AlternateContent xmlns:mc="http://schemas.openxmlformats.org/markup-compatibility/2006">
              <mc:Choice xmlns:v="urn:schemas-microsoft-com:vml" Requires="v">
                <p:oleObj spid="_x0000_s1105" name="CorelDRAW" r:id="rId3" imgW="6367335" imgH="9265559" progId="CorelDRAW.Graphic.12">
                  <p:embed/>
                </p:oleObj>
              </mc:Choice>
              <mc:Fallback>
                <p:oleObj name="CorelDRAW" r:id="rId3" imgW="6367335" imgH="9265559" progId="CorelDRAW.Graphic.12">
                  <p:embed/>
                  <p:pic>
                    <p:nvPicPr>
                      <p:cNvPr id="4"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347" y="1"/>
                        <a:ext cx="1187715" cy="170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ctrTitle"/>
          </p:nvPr>
        </p:nvSpPr>
        <p:spPr>
          <a:xfrm>
            <a:off x="913824" y="2130604"/>
            <a:ext cx="10364352" cy="1470381"/>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928" y="3885738"/>
            <a:ext cx="8534144" cy="1752614"/>
          </a:xfrm>
          <a:prstGeom prst="rect">
            <a:avLst/>
          </a:prstGeom>
        </p:spPr>
        <p:txBody>
          <a:bodyPr/>
          <a:lstStyle>
            <a:lvl1pPr marL="0" indent="0" algn="ctr">
              <a:buNone/>
              <a:defRPr/>
            </a:lvl1pPr>
            <a:lvl2pPr marL="362880" indent="0" algn="ctr">
              <a:buNone/>
              <a:defRPr/>
            </a:lvl2pPr>
            <a:lvl3pPr marL="725759" indent="0" algn="ctr">
              <a:buNone/>
              <a:defRPr/>
            </a:lvl3pPr>
            <a:lvl4pPr marL="1088639" indent="0" algn="ctr">
              <a:buNone/>
              <a:defRPr/>
            </a:lvl4pPr>
            <a:lvl5pPr marL="1451519" indent="0" algn="ctr">
              <a:buNone/>
              <a:defRPr/>
            </a:lvl5pPr>
            <a:lvl6pPr marL="1814398" indent="0" algn="ctr">
              <a:buNone/>
              <a:defRPr/>
            </a:lvl6pPr>
            <a:lvl7pPr marL="2177278" indent="0" algn="ctr">
              <a:buNone/>
              <a:defRPr/>
            </a:lvl7pPr>
            <a:lvl8pPr marL="2540157" indent="0" algn="ctr">
              <a:buNone/>
              <a:defRPr/>
            </a:lvl8pPr>
            <a:lvl9pPr marL="2903037" indent="0" algn="ctr">
              <a:buNone/>
              <a:defRPr/>
            </a:lvl9pPr>
          </a:lstStyle>
          <a:p>
            <a:r>
              <a:rPr lang="zh-CN" altLang="en-US"/>
              <a:t>单击以编辑母版副标题样式</a:t>
            </a:r>
          </a:p>
        </p:txBody>
      </p:sp>
    </p:spTree>
    <p:extLst>
      <p:ext uri="{BB962C8B-B14F-4D97-AF65-F5344CB8AC3E}">
        <p14:creationId xmlns:p14="http://schemas.microsoft.com/office/powerpoint/2010/main" val="1560468310"/>
      </p:ext>
    </p:extLst>
  </p:cSld>
  <p:clrMapOvr>
    <a:masterClrMapping/>
  </p:clrMapOvr>
  <p:transition spd="slow" advClick="0" advTm="8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216" y="274673"/>
            <a:ext cx="10973568" cy="114279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216" y="1600158"/>
            <a:ext cx="10973568" cy="4525801"/>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55062481"/>
      </p:ext>
    </p:extLst>
  </p:cSld>
  <p:clrMapOvr>
    <a:masterClrMapping/>
  </p:clrMapOvr>
  <p:transition spd="slow" advClick="0" advTm="8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32" y="274673"/>
            <a:ext cx="2742752" cy="585128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217" y="274673"/>
            <a:ext cx="8107949" cy="5851286"/>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44346603"/>
      </p:ext>
    </p:extLst>
  </p:cSld>
  <p:clrMapOvr>
    <a:masterClrMapping/>
  </p:clrMapOvr>
  <p:transition spd="slow" advClick="0" advTm="8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216" y="274673"/>
            <a:ext cx="10973568" cy="114279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216" y="1600158"/>
            <a:ext cx="10973568" cy="452580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1050048"/>
      </p:ext>
    </p:extLst>
  </p:cSld>
  <p:clrMapOvr>
    <a:masterClrMapping/>
  </p:clrMapOvr>
  <p:transition spd="slow" advClick="0" advTm="8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459" y="4407364"/>
            <a:ext cx="10364352" cy="1362025"/>
          </a:xfrm>
          <a:prstGeom prst="rect">
            <a:avLst/>
          </a:prstGeom>
        </p:spPr>
        <p:txBody>
          <a:bodyPr anchor="t"/>
          <a:lstStyle>
            <a:lvl1pPr algn="l">
              <a:defRPr sz="3175" b="1" cap="all"/>
            </a:lvl1pPr>
          </a:lstStyle>
          <a:p>
            <a:r>
              <a:rPr lang="zh-CN" altLang="en-US"/>
              <a:t>单击此处编辑母版标题样式</a:t>
            </a:r>
          </a:p>
        </p:txBody>
      </p:sp>
      <p:sp>
        <p:nvSpPr>
          <p:cNvPr id="3" name="文本占位符 2"/>
          <p:cNvSpPr>
            <a:spLocks noGrp="1"/>
          </p:cNvSpPr>
          <p:nvPr>
            <p:ph type="body" idx="1"/>
          </p:nvPr>
        </p:nvSpPr>
        <p:spPr>
          <a:xfrm>
            <a:off x="962459" y="2906744"/>
            <a:ext cx="10364352" cy="1500620"/>
          </a:xfrm>
          <a:prstGeom prst="rect">
            <a:avLst/>
          </a:prstGeom>
        </p:spPr>
        <p:txBody>
          <a:bodyPr anchor="b"/>
          <a:lstStyle>
            <a:lvl1pPr marL="0" indent="0">
              <a:buNone/>
              <a:defRPr sz="1587"/>
            </a:lvl1pPr>
            <a:lvl2pPr marL="362880" indent="0">
              <a:buNone/>
              <a:defRPr sz="1429"/>
            </a:lvl2pPr>
            <a:lvl3pPr marL="725759" indent="0">
              <a:buNone/>
              <a:defRPr sz="1270"/>
            </a:lvl3pPr>
            <a:lvl4pPr marL="1088639" indent="0">
              <a:buNone/>
              <a:defRPr sz="1111"/>
            </a:lvl4pPr>
            <a:lvl5pPr marL="1451519" indent="0">
              <a:buNone/>
              <a:defRPr sz="1111"/>
            </a:lvl5pPr>
            <a:lvl6pPr marL="1814398" indent="0">
              <a:buNone/>
              <a:defRPr sz="1111"/>
            </a:lvl6pPr>
            <a:lvl7pPr marL="2177278" indent="0">
              <a:buNone/>
              <a:defRPr sz="1111"/>
            </a:lvl7pPr>
            <a:lvl8pPr marL="2540157" indent="0">
              <a:buNone/>
              <a:defRPr sz="1111"/>
            </a:lvl8pPr>
            <a:lvl9pPr marL="2903037" indent="0">
              <a:buNone/>
              <a:defRPr sz="1111"/>
            </a:lvl9pPr>
          </a:lstStyle>
          <a:p>
            <a:pPr lvl="0"/>
            <a:r>
              <a:rPr lang="zh-CN" altLang="en-US"/>
              <a:t>编辑母版文本样式</a:t>
            </a:r>
          </a:p>
        </p:txBody>
      </p:sp>
    </p:spTree>
    <p:extLst>
      <p:ext uri="{BB962C8B-B14F-4D97-AF65-F5344CB8AC3E}">
        <p14:creationId xmlns:p14="http://schemas.microsoft.com/office/powerpoint/2010/main" val="3273373809"/>
      </p:ext>
    </p:extLst>
  </p:cSld>
  <p:clrMapOvr>
    <a:masterClrMapping/>
  </p:clrMapOvr>
  <p:transition spd="slow" advClick="0" advTm="8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216" y="274673"/>
            <a:ext cx="10973568" cy="114279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216" y="1600158"/>
            <a:ext cx="5425351" cy="4525801"/>
          </a:xfrm>
          <a:prstGeom prst="rect">
            <a:avLst/>
          </a:prstGeom>
        </p:spPr>
        <p:txBody>
          <a:bodyPr/>
          <a:lstStyle>
            <a:lvl1pPr>
              <a:defRPr sz="2222"/>
            </a:lvl1pPr>
            <a:lvl2pPr>
              <a:defRPr sz="1905"/>
            </a:lvl2pPr>
            <a:lvl3pPr>
              <a:defRPr sz="1587"/>
            </a:lvl3pPr>
            <a:lvl4pPr>
              <a:defRPr sz="1429"/>
            </a:lvl4pPr>
            <a:lvl5pPr>
              <a:defRPr sz="1429"/>
            </a:lvl5pPr>
            <a:lvl6pPr>
              <a:defRPr sz="1429"/>
            </a:lvl6pPr>
            <a:lvl7pPr>
              <a:defRPr sz="1429"/>
            </a:lvl7pPr>
            <a:lvl8pPr>
              <a:defRPr sz="1429"/>
            </a:lvl8pPr>
            <a:lvl9pPr>
              <a:defRPr sz="142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7434" y="1600158"/>
            <a:ext cx="5425350" cy="4525801"/>
          </a:xfrm>
          <a:prstGeom prst="rect">
            <a:avLst/>
          </a:prstGeom>
        </p:spPr>
        <p:txBody>
          <a:bodyPr/>
          <a:lstStyle>
            <a:lvl1pPr>
              <a:defRPr sz="2222"/>
            </a:lvl1pPr>
            <a:lvl2pPr>
              <a:defRPr sz="1905"/>
            </a:lvl2pPr>
            <a:lvl3pPr>
              <a:defRPr sz="1587"/>
            </a:lvl3pPr>
            <a:lvl4pPr>
              <a:defRPr sz="1429"/>
            </a:lvl4pPr>
            <a:lvl5pPr>
              <a:defRPr sz="1429"/>
            </a:lvl5pPr>
            <a:lvl6pPr>
              <a:defRPr sz="1429"/>
            </a:lvl6pPr>
            <a:lvl7pPr>
              <a:defRPr sz="1429"/>
            </a:lvl7pPr>
            <a:lvl8pPr>
              <a:defRPr sz="1429"/>
            </a:lvl8pPr>
            <a:lvl9pPr>
              <a:defRPr sz="142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3203445"/>
      </p:ext>
    </p:extLst>
  </p:cSld>
  <p:clrMapOvr>
    <a:masterClrMapping/>
  </p:clrMapOvr>
  <p:transition spd="slow" advClick="0" advTm="8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216" y="274673"/>
            <a:ext cx="10973568" cy="114279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216" y="1534640"/>
            <a:ext cx="5386955" cy="640063"/>
          </a:xfrm>
          <a:prstGeom prst="rect">
            <a:avLst/>
          </a:prstGeom>
        </p:spPr>
        <p:txBody>
          <a:bodyPr anchor="b"/>
          <a:lstStyle>
            <a:lvl1pPr marL="0" indent="0">
              <a:buNone/>
              <a:defRPr sz="1905" b="1"/>
            </a:lvl1pPr>
            <a:lvl2pPr marL="362880" indent="0">
              <a:buNone/>
              <a:defRPr sz="1587" b="1"/>
            </a:lvl2pPr>
            <a:lvl3pPr marL="725759" indent="0">
              <a:buNone/>
              <a:defRPr sz="1429" b="1"/>
            </a:lvl3pPr>
            <a:lvl4pPr marL="1088639" indent="0">
              <a:buNone/>
              <a:defRPr sz="1270" b="1"/>
            </a:lvl4pPr>
            <a:lvl5pPr marL="1451519" indent="0">
              <a:buNone/>
              <a:defRPr sz="1270" b="1"/>
            </a:lvl5pPr>
            <a:lvl6pPr marL="1814398" indent="0">
              <a:buNone/>
              <a:defRPr sz="1270" b="1"/>
            </a:lvl6pPr>
            <a:lvl7pPr marL="2177278" indent="0">
              <a:buNone/>
              <a:defRPr sz="1270" b="1"/>
            </a:lvl7pPr>
            <a:lvl8pPr marL="2540157" indent="0">
              <a:buNone/>
              <a:defRPr sz="1270" b="1"/>
            </a:lvl8pPr>
            <a:lvl9pPr marL="2903037" indent="0">
              <a:buNone/>
              <a:defRPr sz="1270" b="1"/>
            </a:lvl9pPr>
          </a:lstStyle>
          <a:p>
            <a:pPr lvl="0"/>
            <a:r>
              <a:rPr lang="zh-CN" altLang="en-US"/>
              <a:t>编辑母版文本样式</a:t>
            </a:r>
          </a:p>
        </p:txBody>
      </p:sp>
      <p:sp>
        <p:nvSpPr>
          <p:cNvPr id="4" name="内容占位符 3"/>
          <p:cNvSpPr>
            <a:spLocks noGrp="1"/>
          </p:cNvSpPr>
          <p:nvPr>
            <p:ph sz="half" idx="2"/>
          </p:nvPr>
        </p:nvSpPr>
        <p:spPr>
          <a:xfrm>
            <a:off x="609216" y="2174703"/>
            <a:ext cx="5386955" cy="3951256"/>
          </a:xfrm>
          <a:prstGeom prst="rect">
            <a:avLst/>
          </a:prstGeom>
        </p:spPr>
        <p:txBody>
          <a:bodyPr/>
          <a:lstStyle>
            <a:lvl1pPr>
              <a:defRPr sz="1905"/>
            </a:lvl1pPr>
            <a:lvl2pPr>
              <a:defRPr sz="1587"/>
            </a:lvl2pPr>
            <a:lvl3pPr>
              <a:defRPr sz="1429"/>
            </a:lvl3pPr>
            <a:lvl4pPr>
              <a:defRPr sz="1270"/>
            </a:lvl4pPr>
            <a:lvl5pPr>
              <a:defRPr sz="1270"/>
            </a:lvl5pPr>
            <a:lvl6pPr>
              <a:defRPr sz="1270"/>
            </a:lvl6pPr>
            <a:lvl7pPr>
              <a:defRPr sz="1270"/>
            </a:lvl7pPr>
            <a:lvl8pPr>
              <a:defRPr sz="1270"/>
            </a:lvl8pPr>
            <a:lvl9pPr>
              <a:defRPr sz="127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270" y="1534640"/>
            <a:ext cx="5389514" cy="640063"/>
          </a:xfrm>
          <a:prstGeom prst="rect">
            <a:avLst/>
          </a:prstGeom>
        </p:spPr>
        <p:txBody>
          <a:bodyPr anchor="b"/>
          <a:lstStyle>
            <a:lvl1pPr marL="0" indent="0">
              <a:buNone/>
              <a:defRPr sz="1905" b="1"/>
            </a:lvl1pPr>
            <a:lvl2pPr marL="362880" indent="0">
              <a:buNone/>
              <a:defRPr sz="1587" b="1"/>
            </a:lvl2pPr>
            <a:lvl3pPr marL="725759" indent="0">
              <a:buNone/>
              <a:defRPr sz="1429" b="1"/>
            </a:lvl3pPr>
            <a:lvl4pPr marL="1088639" indent="0">
              <a:buNone/>
              <a:defRPr sz="1270" b="1"/>
            </a:lvl4pPr>
            <a:lvl5pPr marL="1451519" indent="0">
              <a:buNone/>
              <a:defRPr sz="1270" b="1"/>
            </a:lvl5pPr>
            <a:lvl6pPr marL="1814398" indent="0">
              <a:buNone/>
              <a:defRPr sz="1270" b="1"/>
            </a:lvl6pPr>
            <a:lvl7pPr marL="2177278" indent="0">
              <a:buNone/>
              <a:defRPr sz="1270" b="1"/>
            </a:lvl7pPr>
            <a:lvl8pPr marL="2540157" indent="0">
              <a:buNone/>
              <a:defRPr sz="1270" b="1"/>
            </a:lvl8pPr>
            <a:lvl9pPr marL="2903037" indent="0">
              <a:buNone/>
              <a:defRPr sz="1270" b="1"/>
            </a:lvl9pPr>
          </a:lstStyle>
          <a:p>
            <a:pPr lvl="0"/>
            <a:r>
              <a:rPr lang="zh-CN" altLang="en-US"/>
              <a:t>编辑母版文本样式</a:t>
            </a:r>
          </a:p>
        </p:txBody>
      </p:sp>
      <p:sp>
        <p:nvSpPr>
          <p:cNvPr id="6" name="内容占位符 5"/>
          <p:cNvSpPr>
            <a:spLocks noGrp="1"/>
          </p:cNvSpPr>
          <p:nvPr>
            <p:ph sz="quarter" idx="4"/>
          </p:nvPr>
        </p:nvSpPr>
        <p:spPr>
          <a:xfrm>
            <a:off x="6193270" y="2174703"/>
            <a:ext cx="5389514" cy="3951256"/>
          </a:xfrm>
          <a:prstGeom prst="rect">
            <a:avLst/>
          </a:prstGeom>
        </p:spPr>
        <p:txBody>
          <a:bodyPr/>
          <a:lstStyle>
            <a:lvl1pPr>
              <a:defRPr sz="1905"/>
            </a:lvl1pPr>
            <a:lvl2pPr>
              <a:defRPr sz="1587"/>
            </a:lvl2pPr>
            <a:lvl3pPr>
              <a:defRPr sz="1429"/>
            </a:lvl3pPr>
            <a:lvl4pPr>
              <a:defRPr sz="1270"/>
            </a:lvl4pPr>
            <a:lvl5pPr>
              <a:defRPr sz="1270"/>
            </a:lvl5pPr>
            <a:lvl6pPr>
              <a:defRPr sz="1270"/>
            </a:lvl6pPr>
            <a:lvl7pPr>
              <a:defRPr sz="1270"/>
            </a:lvl7pPr>
            <a:lvl8pPr>
              <a:defRPr sz="1270"/>
            </a:lvl8pPr>
            <a:lvl9pPr>
              <a:defRPr sz="127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26574861"/>
      </p:ext>
    </p:extLst>
  </p:cSld>
  <p:clrMapOvr>
    <a:masterClrMapping/>
  </p:clrMapOvr>
  <p:transition spd="slow" advClick="0" advTm="8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216" y="274673"/>
            <a:ext cx="10973568" cy="114279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50173286"/>
      </p:ext>
    </p:extLst>
  </p:cSld>
  <p:clrMapOvr>
    <a:masterClrMapping/>
  </p:clrMapOvr>
  <p:transition spd="slow" advClick="0" advTm="8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descr="校标(PNG).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69" y="114657"/>
            <a:ext cx="1393773" cy="137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165838"/>
      </p:ext>
    </p:extLst>
  </p:cSld>
  <p:clrMapOvr>
    <a:masterClrMapping/>
  </p:clrMapOvr>
  <p:transition spd="slow" advClick="0" advTm="8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216" y="273414"/>
            <a:ext cx="4011099" cy="1161689"/>
          </a:xfrm>
          <a:prstGeom prst="rect">
            <a:avLst/>
          </a:prstGeom>
        </p:spPr>
        <p:txBody>
          <a:bodyPr anchor="b"/>
          <a:lstStyle>
            <a:lvl1pPr algn="l">
              <a:defRPr sz="1587" b="1"/>
            </a:lvl1pPr>
          </a:lstStyle>
          <a:p>
            <a:r>
              <a:rPr lang="zh-CN" altLang="en-US"/>
              <a:t>单击此处编辑母版标题样式</a:t>
            </a:r>
          </a:p>
        </p:txBody>
      </p:sp>
      <p:sp>
        <p:nvSpPr>
          <p:cNvPr id="3" name="内容占位符 2"/>
          <p:cNvSpPr>
            <a:spLocks noGrp="1"/>
          </p:cNvSpPr>
          <p:nvPr>
            <p:ph idx="1"/>
          </p:nvPr>
        </p:nvSpPr>
        <p:spPr>
          <a:xfrm>
            <a:off x="4766220" y="273413"/>
            <a:ext cx="6816564" cy="5852546"/>
          </a:xfrm>
          <a:prstGeom prst="rect">
            <a:avLst/>
          </a:prstGeom>
        </p:spPr>
        <p:txBody>
          <a:bodyPr/>
          <a:lstStyle>
            <a:lvl1pPr>
              <a:defRPr sz="2540"/>
            </a:lvl1pPr>
            <a:lvl2pPr>
              <a:defRPr sz="2222"/>
            </a:lvl2pPr>
            <a:lvl3pPr>
              <a:defRPr sz="1905"/>
            </a:lvl3pPr>
            <a:lvl4pPr>
              <a:defRPr sz="1587"/>
            </a:lvl4pPr>
            <a:lvl5pPr>
              <a:defRPr sz="1587"/>
            </a:lvl5pPr>
            <a:lvl6pPr>
              <a:defRPr sz="1587"/>
            </a:lvl6pPr>
            <a:lvl7pPr>
              <a:defRPr sz="1587"/>
            </a:lvl7pPr>
            <a:lvl8pPr>
              <a:defRPr sz="1587"/>
            </a:lvl8pPr>
            <a:lvl9pPr>
              <a:defRPr sz="1587"/>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216" y="1435103"/>
            <a:ext cx="4011099" cy="4690856"/>
          </a:xfrm>
          <a:prstGeom prst="rect">
            <a:avLst/>
          </a:prstGeom>
        </p:spPr>
        <p:txBody>
          <a:bodyPr/>
          <a:lstStyle>
            <a:lvl1pPr marL="0" indent="0">
              <a:buNone/>
              <a:defRPr sz="1111"/>
            </a:lvl1pPr>
            <a:lvl2pPr marL="362880" indent="0">
              <a:buNone/>
              <a:defRPr sz="952"/>
            </a:lvl2pPr>
            <a:lvl3pPr marL="725759" indent="0">
              <a:buNone/>
              <a:defRPr sz="794"/>
            </a:lvl3pPr>
            <a:lvl4pPr marL="1088639" indent="0">
              <a:buNone/>
              <a:defRPr sz="714"/>
            </a:lvl4pPr>
            <a:lvl5pPr marL="1451519" indent="0">
              <a:buNone/>
              <a:defRPr sz="714"/>
            </a:lvl5pPr>
            <a:lvl6pPr marL="1814398" indent="0">
              <a:buNone/>
              <a:defRPr sz="714"/>
            </a:lvl6pPr>
            <a:lvl7pPr marL="2177278" indent="0">
              <a:buNone/>
              <a:defRPr sz="714"/>
            </a:lvl7pPr>
            <a:lvl8pPr marL="2540157" indent="0">
              <a:buNone/>
              <a:defRPr sz="714"/>
            </a:lvl8pPr>
            <a:lvl9pPr marL="2903037" indent="0">
              <a:buNone/>
              <a:defRPr sz="714"/>
            </a:lvl9pPr>
          </a:lstStyle>
          <a:p>
            <a:pPr lvl="0"/>
            <a:r>
              <a:rPr lang="zh-CN" altLang="en-US"/>
              <a:t>编辑母版文本样式</a:t>
            </a:r>
          </a:p>
        </p:txBody>
      </p:sp>
    </p:spTree>
    <p:extLst>
      <p:ext uri="{BB962C8B-B14F-4D97-AF65-F5344CB8AC3E}">
        <p14:creationId xmlns:p14="http://schemas.microsoft.com/office/powerpoint/2010/main" val="2578587828"/>
      </p:ext>
    </p:extLst>
  </p:cSld>
  <p:clrMapOvr>
    <a:masterClrMapping/>
  </p:clrMapOvr>
  <p:transition spd="slow" advClick="0" advTm="8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10" y="4800474"/>
            <a:ext cx="7315712" cy="566985"/>
          </a:xfrm>
          <a:prstGeom prst="rect">
            <a:avLst/>
          </a:prstGeom>
        </p:spPr>
        <p:txBody>
          <a:bodyPr anchor="b"/>
          <a:lstStyle>
            <a:lvl1pPr algn="l">
              <a:defRPr sz="1587" b="1"/>
            </a:lvl1pPr>
          </a:lstStyle>
          <a:p>
            <a:r>
              <a:rPr lang="zh-CN" altLang="en-US"/>
              <a:t>单击此处编辑母版标题样式</a:t>
            </a:r>
          </a:p>
        </p:txBody>
      </p:sp>
      <p:sp>
        <p:nvSpPr>
          <p:cNvPr id="3" name="图片占位符 2"/>
          <p:cNvSpPr>
            <a:spLocks noGrp="1"/>
          </p:cNvSpPr>
          <p:nvPr>
            <p:ph type="pic" idx="1"/>
          </p:nvPr>
        </p:nvSpPr>
        <p:spPr>
          <a:xfrm>
            <a:off x="2389510" y="612344"/>
            <a:ext cx="7315712" cy="4115052"/>
          </a:xfrm>
          <a:prstGeom prst="rect">
            <a:avLst/>
          </a:prstGeom>
        </p:spPr>
        <p:txBody>
          <a:bodyPr/>
          <a:lstStyle>
            <a:lvl1pPr marL="0" indent="0">
              <a:buNone/>
              <a:defRPr sz="2540"/>
            </a:lvl1pPr>
            <a:lvl2pPr marL="362880" indent="0">
              <a:buNone/>
              <a:defRPr sz="2222"/>
            </a:lvl2pPr>
            <a:lvl3pPr marL="725759" indent="0">
              <a:buNone/>
              <a:defRPr sz="1905"/>
            </a:lvl3pPr>
            <a:lvl4pPr marL="1088639" indent="0">
              <a:buNone/>
              <a:defRPr sz="1587"/>
            </a:lvl4pPr>
            <a:lvl5pPr marL="1451519" indent="0">
              <a:buNone/>
              <a:defRPr sz="1587"/>
            </a:lvl5pPr>
            <a:lvl6pPr marL="1814398" indent="0">
              <a:buNone/>
              <a:defRPr sz="1587"/>
            </a:lvl6pPr>
            <a:lvl7pPr marL="2177278" indent="0">
              <a:buNone/>
              <a:defRPr sz="1587"/>
            </a:lvl7pPr>
            <a:lvl8pPr marL="2540157" indent="0">
              <a:buNone/>
              <a:defRPr sz="1587"/>
            </a:lvl8pPr>
            <a:lvl9pPr marL="2903037" indent="0">
              <a:buNone/>
              <a:defRPr sz="1587"/>
            </a:lvl9pPr>
          </a:lstStyle>
          <a:p>
            <a:pPr lvl="0"/>
            <a:r>
              <a:rPr lang="zh-CN" altLang="en-US" noProof="0"/>
              <a:t>单击图标添加图片</a:t>
            </a:r>
          </a:p>
        </p:txBody>
      </p:sp>
      <p:sp>
        <p:nvSpPr>
          <p:cNvPr id="4" name="文本占位符 3"/>
          <p:cNvSpPr>
            <a:spLocks noGrp="1"/>
          </p:cNvSpPr>
          <p:nvPr>
            <p:ph type="body" sz="half" idx="2"/>
          </p:nvPr>
        </p:nvSpPr>
        <p:spPr>
          <a:xfrm>
            <a:off x="2389510" y="5367459"/>
            <a:ext cx="7315712" cy="805119"/>
          </a:xfrm>
          <a:prstGeom prst="rect">
            <a:avLst/>
          </a:prstGeom>
        </p:spPr>
        <p:txBody>
          <a:bodyPr/>
          <a:lstStyle>
            <a:lvl1pPr marL="0" indent="0">
              <a:buNone/>
              <a:defRPr sz="1111"/>
            </a:lvl1pPr>
            <a:lvl2pPr marL="362880" indent="0">
              <a:buNone/>
              <a:defRPr sz="952"/>
            </a:lvl2pPr>
            <a:lvl3pPr marL="725759" indent="0">
              <a:buNone/>
              <a:defRPr sz="794"/>
            </a:lvl3pPr>
            <a:lvl4pPr marL="1088639" indent="0">
              <a:buNone/>
              <a:defRPr sz="714"/>
            </a:lvl4pPr>
            <a:lvl5pPr marL="1451519" indent="0">
              <a:buNone/>
              <a:defRPr sz="714"/>
            </a:lvl5pPr>
            <a:lvl6pPr marL="1814398" indent="0">
              <a:buNone/>
              <a:defRPr sz="714"/>
            </a:lvl6pPr>
            <a:lvl7pPr marL="2177278" indent="0">
              <a:buNone/>
              <a:defRPr sz="714"/>
            </a:lvl7pPr>
            <a:lvl8pPr marL="2540157" indent="0">
              <a:buNone/>
              <a:defRPr sz="714"/>
            </a:lvl8pPr>
            <a:lvl9pPr marL="2903037" indent="0">
              <a:buNone/>
              <a:defRPr sz="714"/>
            </a:lvl9pPr>
          </a:lstStyle>
          <a:p>
            <a:pPr lvl="0"/>
            <a:r>
              <a:rPr lang="zh-CN" altLang="en-US"/>
              <a:t>编辑母版文本样式</a:t>
            </a:r>
          </a:p>
        </p:txBody>
      </p:sp>
    </p:spTree>
    <p:extLst>
      <p:ext uri="{BB962C8B-B14F-4D97-AF65-F5344CB8AC3E}">
        <p14:creationId xmlns:p14="http://schemas.microsoft.com/office/powerpoint/2010/main" val="2306995258"/>
      </p:ext>
    </p:extLst>
  </p:cSld>
  <p:clrMapOvr>
    <a:masterClrMapping/>
  </p:clrMapOvr>
  <p:transition spd="slow" advClick="0" advTm="8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748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8000">
    <p:fade/>
  </p:transition>
  <p:txStyles>
    <p:titleStyle>
      <a:lvl1pPr algn="ctr" rtl="0" eaLnBrk="1" fontAlgn="base" hangingPunct="1">
        <a:spcBef>
          <a:spcPct val="0"/>
        </a:spcBef>
        <a:spcAft>
          <a:spcPct val="0"/>
        </a:spcAft>
        <a:defRPr sz="5159">
          <a:solidFill>
            <a:schemeClr val="tx2"/>
          </a:solidFill>
          <a:latin typeface="+mj-lt"/>
          <a:ea typeface="+mj-ea"/>
          <a:cs typeface="+mj-cs"/>
        </a:defRPr>
      </a:lvl1pPr>
      <a:lvl2pPr algn="ctr" rtl="0" eaLnBrk="1" fontAlgn="base" hangingPunct="1">
        <a:spcBef>
          <a:spcPct val="0"/>
        </a:spcBef>
        <a:spcAft>
          <a:spcPct val="0"/>
        </a:spcAft>
        <a:defRPr sz="5159">
          <a:solidFill>
            <a:schemeClr val="tx2"/>
          </a:solidFill>
          <a:latin typeface="Arial" pitchFamily="34" charset="0"/>
          <a:ea typeface="宋体" pitchFamily="2" charset="-122"/>
        </a:defRPr>
      </a:lvl2pPr>
      <a:lvl3pPr algn="ctr" rtl="0" eaLnBrk="1" fontAlgn="base" hangingPunct="1">
        <a:spcBef>
          <a:spcPct val="0"/>
        </a:spcBef>
        <a:spcAft>
          <a:spcPct val="0"/>
        </a:spcAft>
        <a:defRPr sz="5159">
          <a:solidFill>
            <a:schemeClr val="tx2"/>
          </a:solidFill>
          <a:latin typeface="Arial" pitchFamily="34" charset="0"/>
          <a:ea typeface="宋体" pitchFamily="2" charset="-122"/>
        </a:defRPr>
      </a:lvl3pPr>
      <a:lvl4pPr algn="ctr" rtl="0" eaLnBrk="1" fontAlgn="base" hangingPunct="1">
        <a:spcBef>
          <a:spcPct val="0"/>
        </a:spcBef>
        <a:spcAft>
          <a:spcPct val="0"/>
        </a:spcAft>
        <a:defRPr sz="5159">
          <a:solidFill>
            <a:schemeClr val="tx2"/>
          </a:solidFill>
          <a:latin typeface="Arial" pitchFamily="34" charset="0"/>
          <a:ea typeface="宋体" pitchFamily="2" charset="-122"/>
        </a:defRPr>
      </a:lvl4pPr>
      <a:lvl5pPr algn="ctr" rtl="0" eaLnBrk="1" fontAlgn="base" hangingPunct="1">
        <a:spcBef>
          <a:spcPct val="0"/>
        </a:spcBef>
        <a:spcAft>
          <a:spcPct val="0"/>
        </a:spcAft>
        <a:defRPr sz="5159">
          <a:solidFill>
            <a:schemeClr val="tx2"/>
          </a:solidFill>
          <a:latin typeface="Arial" pitchFamily="34" charset="0"/>
          <a:ea typeface="宋体" pitchFamily="2" charset="-122"/>
        </a:defRPr>
      </a:lvl5pPr>
      <a:lvl6pPr marL="362880" algn="ctr" rtl="0" eaLnBrk="1" fontAlgn="base" hangingPunct="1">
        <a:spcBef>
          <a:spcPct val="0"/>
        </a:spcBef>
        <a:spcAft>
          <a:spcPct val="0"/>
        </a:spcAft>
        <a:defRPr sz="5159">
          <a:solidFill>
            <a:schemeClr val="tx2"/>
          </a:solidFill>
          <a:latin typeface="Arial" pitchFamily="34" charset="0"/>
          <a:ea typeface="宋体" pitchFamily="2" charset="-122"/>
        </a:defRPr>
      </a:lvl6pPr>
      <a:lvl7pPr marL="725759" algn="ctr" rtl="0" eaLnBrk="1" fontAlgn="base" hangingPunct="1">
        <a:spcBef>
          <a:spcPct val="0"/>
        </a:spcBef>
        <a:spcAft>
          <a:spcPct val="0"/>
        </a:spcAft>
        <a:defRPr sz="5159">
          <a:solidFill>
            <a:schemeClr val="tx2"/>
          </a:solidFill>
          <a:latin typeface="Arial" pitchFamily="34" charset="0"/>
          <a:ea typeface="宋体" pitchFamily="2" charset="-122"/>
        </a:defRPr>
      </a:lvl7pPr>
      <a:lvl8pPr marL="1088639" algn="ctr" rtl="0" eaLnBrk="1" fontAlgn="base" hangingPunct="1">
        <a:spcBef>
          <a:spcPct val="0"/>
        </a:spcBef>
        <a:spcAft>
          <a:spcPct val="0"/>
        </a:spcAft>
        <a:defRPr sz="5159">
          <a:solidFill>
            <a:schemeClr val="tx2"/>
          </a:solidFill>
          <a:latin typeface="Arial" pitchFamily="34" charset="0"/>
          <a:ea typeface="宋体" pitchFamily="2" charset="-122"/>
        </a:defRPr>
      </a:lvl8pPr>
      <a:lvl9pPr marL="1451519" algn="ctr" rtl="0" eaLnBrk="1" fontAlgn="base" hangingPunct="1">
        <a:spcBef>
          <a:spcPct val="0"/>
        </a:spcBef>
        <a:spcAft>
          <a:spcPct val="0"/>
        </a:spcAft>
        <a:defRPr sz="5159">
          <a:solidFill>
            <a:schemeClr val="tx2"/>
          </a:solidFill>
          <a:latin typeface="Arial" pitchFamily="34" charset="0"/>
          <a:ea typeface="宋体" pitchFamily="2" charset="-122"/>
        </a:defRPr>
      </a:lvl9pPr>
    </p:titleStyle>
    <p:bodyStyle>
      <a:lvl1pPr marL="403200" indent="-403200" algn="l" rtl="0" eaLnBrk="1" fontAlgn="base" hangingPunct="1">
        <a:spcBef>
          <a:spcPct val="20000"/>
        </a:spcBef>
        <a:spcAft>
          <a:spcPct val="0"/>
        </a:spcAft>
        <a:buChar char="•"/>
        <a:defRPr sz="3810">
          <a:solidFill>
            <a:schemeClr val="tx1"/>
          </a:solidFill>
          <a:latin typeface="+mn-lt"/>
          <a:ea typeface="+mn-ea"/>
          <a:cs typeface="+mn-cs"/>
        </a:defRPr>
      </a:lvl1pPr>
      <a:lvl2pPr marL="874439" indent="-336420" algn="l" rtl="0" eaLnBrk="1" fontAlgn="base" hangingPunct="1">
        <a:spcBef>
          <a:spcPct val="20000"/>
        </a:spcBef>
        <a:spcAft>
          <a:spcPct val="0"/>
        </a:spcAft>
        <a:buChar char="–"/>
        <a:defRPr sz="3334">
          <a:solidFill>
            <a:schemeClr val="tx1"/>
          </a:solidFill>
          <a:latin typeface="+mn-lt"/>
          <a:ea typeface="+mn-ea"/>
        </a:defRPr>
      </a:lvl2pPr>
      <a:lvl3pPr marL="1346939" indent="-268380" algn="l" rtl="0" eaLnBrk="1" fontAlgn="base" hangingPunct="1">
        <a:spcBef>
          <a:spcPct val="20000"/>
        </a:spcBef>
        <a:spcAft>
          <a:spcPct val="0"/>
        </a:spcAft>
        <a:buChar char="•"/>
        <a:defRPr sz="2857">
          <a:solidFill>
            <a:schemeClr val="tx1"/>
          </a:solidFill>
          <a:latin typeface="+mn-lt"/>
          <a:ea typeface="+mn-ea"/>
        </a:defRPr>
      </a:lvl3pPr>
      <a:lvl4pPr marL="1884958" indent="-268380" algn="l" rtl="0" eaLnBrk="1" fontAlgn="base" hangingPunct="1">
        <a:spcBef>
          <a:spcPct val="20000"/>
        </a:spcBef>
        <a:spcAft>
          <a:spcPct val="0"/>
        </a:spcAft>
        <a:buChar char="–"/>
        <a:defRPr sz="2381">
          <a:solidFill>
            <a:schemeClr val="tx1"/>
          </a:solidFill>
          <a:latin typeface="+mn-lt"/>
          <a:ea typeface="+mn-ea"/>
        </a:defRPr>
      </a:lvl4pPr>
      <a:lvl5pPr marL="2424238" indent="-268380" algn="l" rtl="0" eaLnBrk="1" fontAlgn="base" hangingPunct="1">
        <a:spcBef>
          <a:spcPct val="20000"/>
        </a:spcBef>
        <a:spcAft>
          <a:spcPct val="0"/>
        </a:spcAft>
        <a:buChar char="»"/>
        <a:defRPr sz="2381">
          <a:solidFill>
            <a:schemeClr val="tx1"/>
          </a:solidFill>
          <a:latin typeface="+mn-lt"/>
          <a:ea typeface="+mn-ea"/>
        </a:defRPr>
      </a:lvl5pPr>
      <a:lvl6pPr marL="2787117" indent="-268380" algn="l" rtl="0" eaLnBrk="1" fontAlgn="base" hangingPunct="1">
        <a:spcBef>
          <a:spcPct val="20000"/>
        </a:spcBef>
        <a:spcAft>
          <a:spcPct val="0"/>
        </a:spcAft>
        <a:buChar char="»"/>
        <a:defRPr sz="2381">
          <a:solidFill>
            <a:schemeClr val="tx1"/>
          </a:solidFill>
          <a:latin typeface="+mn-lt"/>
          <a:ea typeface="+mn-ea"/>
        </a:defRPr>
      </a:lvl6pPr>
      <a:lvl7pPr marL="3149997" indent="-268380" algn="l" rtl="0" eaLnBrk="1" fontAlgn="base" hangingPunct="1">
        <a:spcBef>
          <a:spcPct val="20000"/>
        </a:spcBef>
        <a:spcAft>
          <a:spcPct val="0"/>
        </a:spcAft>
        <a:buChar char="»"/>
        <a:defRPr sz="2381">
          <a:solidFill>
            <a:schemeClr val="tx1"/>
          </a:solidFill>
          <a:latin typeface="+mn-lt"/>
          <a:ea typeface="+mn-ea"/>
        </a:defRPr>
      </a:lvl7pPr>
      <a:lvl8pPr marL="3512877" indent="-268380" algn="l" rtl="0" eaLnBrk="1" fontAlgn="base" hangingPunct="1">
        <a:spcBef>
          <a:spcPct val="20000"/>
        </a:spcBef>
        <a:spcAft>
          <a:spcPct val="0"/>
        </a:spcAft>
        <a:buChar char="»"/>
        <a:defRPr sz="2381">
          <a:solidFill>
            <a:schemeClr val="tx1"/>
          </a:solidFill>
          <a:latin typeface="+mn-lt"/>
          <a:ea typeface="+mn-ea"/>
        </a:defRPr>
      </a:lvl8pPr>
      <a:lvl9pPr marL="3875756" indent="-268380" algn="l" rtl="0" eaLnBrk="1" fontAlgn="base" hangingPunct="1">
        <a:spcBef>
          <a:spcPct val="20000"/>
        </a:spcBef>
        <a:spcAft>
          <a:spcPct val="0"/>
        </a:spcAft>
        <a:buChar char="»"/>
        <a:defRPr sz="2381">
          <a:solidFill>
            <a:schemeClr val="tx1"/>
          </a:solidFill>
          <a:latin typeface="+mn-lt"/>
          <a:ea typeface="+mn-ea"/>
        </a:defRPr>
      </a:lvl9pPr>
    </p:bodyStyle>
    <p:otherStyle>
      <a:defPPr>
        <a:defRPr lang="zh-CN"/>
      </a:defPPr>
      <a:lvl1pPr marL="0" algn="l" defTabSz="725759" rtl="0" eaLnBrk="1" latinLnBrk="0" hangingPunct="1">
        <a:defRPr sz="1429" kern="1200">
          <a:solidFill>
            <a:schemeClr val="tx1"/>
          </a:solidFill>
          <a:latin typeface="+mn-lt"/>
          <a:ea typeface="+mn-ea"/>
          <a:cs typeface="+mn-cs"/>
        </a:defRPr>
      </a:lvl1pPr>
      <a:lvl2pPr marL="362880" algn="l" defTabSz="725759" rtl="0" eaLnBrk="1" latinLnBrk="0" hangingPunct="1">
        <a:defRPr sz="1429" kern="1200">
          <a:solidFill>
            <a:schemeClr val="tx1"/>
          </a:solidFill>
          <a:latin typeface="+mn-lt"/>
          <a:ea typeface="+mn-ea"/>
          <a:cs typeface="+mn-cs"/>
        </a:defRPr>
      </a:lvl2pPr>
      <a:lvl3pPr marL="725759" algn="l" defTabSz="725759" rtl="0" eaLnBrk="1" latinLnBrk="0" hangingPunct="1">
        <a:defRPr sz="1429" kern="1200">
          <a:solidFill>
            <a:schemeClr val="tx1"/>
          </a:solidFill>
          <a:latin typeface="+mn-lt"/>
          <a:ea typeface="+mn-ea"/>
          <a:cs typeface="+mn-cs"/>
        </a:defRPr>
      </a:lvl3pPr>
      <a:lvl4pPr marL="1088639" algn="l" defTabSz="725759" rtl="0" eaLnBrk="1" latinLnBrk="0" hangingPunct="1">
        <a:defRPr sz="1429" kern="1200">
          <a:solidFill>
            <a:schemeClr val="tx1"/>
          </a:solidFill>
          <a:latin typeface="+mn-lt"/>
          <a:ea typeface="+mn-ea"/>
          <a:cs typeface="+mn-cs"/>
        </a:defRPr>
      </a:lvl4pPr>
      <a:lvl5pPr marL="1451519" algn="l" defTabSz="725759" rtl="0" eaLnBrk="1" latinLnBrk="0" hangingPunct="1">
        <a:defRPr sz="1429" kern="1200">
          <a:solidFill>
            <a:schemeClr val="tx1"/>
          </a:solidFill>
          <a:latin typeface="+mn-lt"/>
          <a:ea typeface="+mn-ea"/>
          <a:cs typeface="+mn-cs"/>
        </a:defRPr>
      </a:lvl5pPr>
      <a:lvl6pPr marL="1814398" algn="l" defTabSz="725759" rtl="0" eaLnBrk="1" latinLnBrk="0" hangingPunct="1">
        <a:defRPr sz="1429" kern="1200">
          <a:solidFill>
            <a:schemeClr val="tx1"/>
          </a:solidFill>
          <a:latin typeface="+mn-lt"/>
          <a:ea typeface="+mn-ea"/>
          <a:cs typeface="+mn-cs"/>
        </a:defRPr>
      </a:lvl6pPr>
      <a:lvl7pPr marL="2177278" algn="l" defTabSz="725759" rtl="0" eaLnBrk="1" latinLnBrk="0" hangingPunct="1">
        <a:defRPr sz="1429" kern="1200">
          <a:solidFill>
            <a:schemeClr val="tx1"/>
          </a:solidFill>
          <a:latin typeface="+mn-lt"/>
          <a:ea typeface="+mn-ea"/>
          <a:cs typeface="+mn-cs"/>
        </a:defRPr>
      </a:lvl7pPr>
      <a:lvl8pPr marL="2540157" algn="l" defTabSz="725759" rtl="0" eaLnBrk="1" latinLnBrk="0" hangingPunct="1">
        <a:defRPr sz="1429" kern="1200">
          <a:solidFill>
            <a:schemeClr val="tx1"/>
          </a:solidFill>
          <a:latin typeface="+mn-lt"/>
          <a:ea typeface="+mn-ea"/>
          <a:cs typeface="+mn-cs"/>
        </a:defRPr>
      </a:lvl8pPr>
      <a:lvl9pPr marL="2903037" algn="l" defTabSz="725759" rtl="0" eaLnBrk="1" latinLnBrk="0" hangingPunct="1">
        <a:defRPr sz="14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84997" y="2343125"/>
            <a:ext cx="6955750" cy="2123658"/>
          </a:xfrm>
          <a:prstGeom prst="rect">
            <a:avLst/>
          </a:prstGeom>
          <a:noFill/>
        </p:spPr>
        <p:txBody>
          <a:bodyPr wrap="none">
            <a:spAutoFit/>
          </a:bodyPr>
          <a:lstStyle/>
          <a:p>
            <a:pPr algn="ctr">
              <a:defRPr/>
            </a:pPr>
            <a:r>
              <a:rPr lang="zh-CN" altLang="en-US" sz="6600" dirty="0">
                <a:ln w="1905"/>
                <a:solidFill>
                  <a:srgbClr val="C00000"/>
                </a:solidFill>
                <a:effectLst>
                  <a:innerShdw blurRad="69850" dist="43180" dir="5400000">
                    <a:srgbClr val="000000">
                      <a:alpha val="65000"/>
                    </a:srgbClr>
                  </a:innerShdw>
                </a:effectLst>
                <a:latin typeface="微软雅黑" pitchFamily="34" charset="-122"/>
                <a:ea typeface="微软雅黑" pitchFamily="34" charset="-122"/>
              </a:rPr>
              <a:t>国基金项目决算表</a:t>
            </a:r>
            <a:endParaRPr lang="en-US" altLang="zh-CN" sz="6600" dirty="0">
              <a:ln w="1905"/>
              <a:solidFill>
                <a:srgbClr val="C00000"/>
              </a:solidFill>
              <a:effectLst>
                <a:innerShdw blurRad="69850" dist="43180" dir="5400000">
                  <a:srgbClr val="000000">
                    <a:alpha val="65000"/>
                  </a:srgbClr>
                </a:innerShdw>
              </a:effectLst>
              <a:latin typeface="微软雅黑" pitchFamily="34" charset="-122"/>
              <a:ea typeface="微软雅黑" pitchFamily="34" charset="-122"/>
            </a:endParaRPr>
          </a:p>
          <a:p>
            <a:pPr algn="ctr">
              <a:defRPr/>
            </a:pPr>
            <a:r>
              <a:rPr lang="zh-CN" altLang="en-US" sz="6600" smtClean="0">
                <a:ln w="1905"/>
                <a:solidFill>
                  <a:srgbClr val="C00000"/>
                </a:solidFill>
                <a:effectLst>
                  <a:innerShdw blurRad="69850" dist="43180" dir="5400000">
                    <a:srgbClr val="000000">
                      <a:alpha val="65000"/>
                    </a:srgbClr>
                  </a:innerShdw>
                </a:effectLst>
                <a:latin typeface="微软雅黑" pitchFamily="34" charset="-122"/>
                <a:ea typeface="微软雅黑" pitchFamily="34" charset="-122"/>
              </a:rPr>
              <a:t>填报教程</a:t>
            </a:r>
            <a:endParaRPr lang="zh-CN" altLang="en-US" sz="6600" dirty="0">
              <a:ln w="1905"/>
              <a:solidFill>
                <a:srgbClr val="C00000"/>
              </a:solidFill>
              <a:effectLst>
                <a:innerShdw blurRad="69850" dist="43180" dir="5400000">
                  <a:srgbClr val="000000">
                    <a:alpha val="65000"/>
                  </a:srgbClr>
                </a:innerShdw>
              </a:effectLst>
              <a:latin typeface="微软雅黑" pitchFamily="34" charset="-122"/>
              <a:ea typeface="微软雅黑" pitchFamily="34" charset="-122"/>
            </a:endParaRPr>
          </a:p>
        </p:txBody>
      </p:sp>
      <p:sp>
        <p:nvSpPr>
          <p:cNvPr id="4099" name="矩形 4"/>
          <p:cNvSpPr>
            <a:spLocks noChangeArrowheads="1"/>
          </p:cNvSpPr>
          <p:nvPr/>
        </p:nvSpPr>
        <p:spPr bwMode="auto">
          <a:xfrm>
            <a:off x="5308500" y="5429745"/>
            <a:ext cx="1936749" cy="53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57" dirty="0" smtClean="0">
                <a:solidFill>
                  <a:srgbClr val="003366"/>
                </a:solidFill>
              </a:rPr>
              <a:t>2022</a:t>
            </a:r>
            <a:r>
              <a:rPr lang="zh-CN" altLang="en-US" sz="2857" dirty="0" smtClean="0">
                <a:solidFill>
                  <a:srgbClr val="003366"/>
                </a:solidFill>
              </a:rPr>
              <a:t>年</a:t>
            </a:r>
            <a:r>
              <a:rPr lang="en-US" altLang="zh-CN" sz="2857" dirty="0" smtClean="0">
                <a:solidFill>
                  <a:srgbClr val="003366"/>
                </a:solidFill>
              </a:rPr>
              <a:t>1</a:t>
            </a:r>
            <a:r>
              <a:rPr lang="zh-CN" altLang="en-US" sz="2857" dirty="0" smtClean="0">
                <a:solidFill>
                  <a:srgbClr val="003366"/>
                </a:solidFill>
              </a:rPr>
              <a:t>月</a:t>
            </a:r>
            <a:endParaRPr lang="zh-CN" altLang="zh-CN" sz="2857" dirty="0">
              <a:solidFill>
                <a:srgbClr val="003366"/>
              </a:solidFill>
            </a:endParaRPr>
          </a:p>
        </p:txBody>
      </p:sp>
      <p:sp>
        <p:nvSpPr>
          <p:cNvPr id="5" name="矩形 4"/>
          <p:cNvSpPr>
            <a:spLocks noChangeArrowheads="1"/>
          </p:cNvSpPr>
          <p:nvPr/>
        </p:nvSpPr>
        <p:spPr bwMode="auto">
          <a:xfrm>
            <a:off x="4349102" y="4897740"/>
            <a:ext cx="3855543" cy="53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857" dirty="0">
                <a:solidFill>
                  <a:srgbClr val="003366"/>
                </a:solidFill>
              </a:rPr>
              <a:t>财务</a:t>
            </a:r>
            <a:r>
              <a:rPr lang="zh-CN" altLang="en-US" sz="2857" dirty="0" smtClean="0">
                <a:solidFill>
                  <a:srgbClr val="003366"/>
                </a:solidFill>
              </a:rPr>
              <a:t>处科研经费管理科</a:t>
            </a:r>
            <a:endParaRPr lang="zh-CN" altLang="zh-CN" sz="2857" dirty="0">
              <a:solidFill>
                <a:srgbClr val="003366"/>
              </a:solidFill>
            </a:endParaRPr>
          </a:p>
        </p:txBody>
      </p:sp>
    </p:spTree>
    <p:extLst>
      <p:ext uri="{BB962C8B-B14F-4D97-AF65-F5344CB8AC3E}">
        <p14:creationId xmlns:p14="http://schemas.microsoft.com/office/powerpoint/2010/main" val="129362032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13794" y="1125147"/>
            <a:ext cx="11603420" cy="955903"/>
          </a:xfrm>
          <a:prstGeom prst="rect">
            <a:avLst/>
          </a:prstGeom>
          <a:noFill/>
        </p:spPr>
        <p:txBody>
          <a:bodyPr wrap="square" rtlCol="0">
            <a:spAutoFit/>
          </a:bodyPr>
          <a:lstStyle/>
          <a:p>
            <a:pPr lvl="0">
              <a:lnSpc>
                <a:spcPct val="150000"/>
              </a:lnSpc>
            </a:pPr>
            <a:r>
              <a:rPr lang="en-US" altLang="zh-CN" sz="2000" dirty="0"/>
              <a:t>1</a:t>
            </a:r>
            <a:r>
              <a:rPr lang="zh-CN" altLang="en-US" sz="2000" dirty="0"/>
              <a:t>、</a:t>
            </a:r>
            <a:r>
              <a:rPr lang="zh-CN" altLang="zh-CN" sz="2000" dirty="0"/>
              <a:t>登录财务管理平台。财务处主页登录，或登录</a:t>
            </a:r>
            <a:r>
              <a:rPr lang="zh-CN" altLang="en-US" sz="2000" dirty="0"/>
              <a:t>学校</a:t>
            </a:r>
            <a:r>
              <a:rPr lang="zh-CN" altLang="zh-CN" sz="2000" dirty="0"/>
              <a:t>信息门户</a:t>
            </a:r>
            <a:r>
              <a:rPr lang="en-US" altLang="zh-CN" sz="2000" dirty="0"/>
              <a:t>——</a:t>
            </a:r>
            <a:r>
              <a:rPr lang="zh-CN" altLang="en-US" sz="2000" dirty="0"/>
              <a:t>选择</a:t>
            </a:r>
            <a:r>
              <a:rPr lang="en-US" altLang="zh-CN" sz="2000" dirty="0"/>
              <a:t>“</a:t>
            </a:r>
            <a:r>
              <a:rPr lang="zh-CN" altLang="zh-CN" sz="2000" dirty="0"/>
              <a:t>财务管理平台</a:t>
            </a:r>
            <a:r>
              <a:rPr lang="en-US" altLang="zh-CN" sz="2000" dirty="0"/>
              <a:t>”</a:t>
            </a:r>
            <a:r>
              <a:rPr lang="zh-CN" altLang="zh-CN" sz="2000" dirty="0"/>
              <a:t>。</a:t>
            </a:r>
          </a:p>
          <a:p>
            <a:pPr>
              <a:lnSpc>
                <a:spcPct val="150000"/>
              </a:lnSpc>
            </a:pPr>
            <a:r>
              <a:rPr lang="en-US" altLang="zh-CN" sz="2000" dirty="0"/>
              <a:t>2</a:t>
            </a:r>
            <a:r>
              <a:rPr lang="zh-CN" altLang="en-US" sz="2000" dirty="0"/>
              <a:t>、选择“新版财务查询”</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21" y="2375339"/>
            <a:ext cx="10859099" cy="3739293"/>
          </a:xfrm>
          <a:prstGeom prst="rect">
            <a:avLst/>
          </a:prstGeom>
        </p:spPr>
      </p:pic>
      <p:sp>
        <p:nvSpPr>
          <p:cNvPr id="8" name="矩形标注 7"/>
          <p:cNvSpPr/>
          <p:nvPr/>
        </p:nvSpPr>
        <p:spPr>
          <a:xfrm>
            <a:off x="2459422" y="2963917"/>
            <a:ext cx="1807779" cy="714703"/>
          </a:xfrm>
          <a:prstGeom prst="wedgeRectCallout">
            <a:avLst>
              <a:gd name="adj1" fmla="val -75648"/>
              <a:gd name="adj2" fmla="val 4935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点击此处</a:t>
            </a:r>
          </a:p>
        </p:txBody>
      </p:sp>
    </p:spTree>
    <p:extLst>
      <p:ext uri="{BB962C8B-B14F-4D97-AF65-F5344CB8AC3E}">
        <p14:creationId xmlns:p14="http://schemas.microsoft.com/office/powerpoint/2010/main" val="3145853575"/>
      </p:ext>
    </p:extLst>
  </p:cSld>
  <p:clrMapOvr>
    <a:masterClrMapping/>
  </p:clrMapOvr>
  <p:transition spd="slow" advClick="0" advTm="8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11" y="2343807"/>
            <a:ext cx="11798961" cy="3992051"/>
          </a:xfrm>
          <a:prstGeom prst="rect">
            <a:avLst/>
          </a:prstGeom>
        </p:spPr>
      </p:pic>
      <p:sp>
        <p:nvSpPr>
          <p:cNvPr id="6" name="矩形标注 5"/>
          <p:cNvSpPr/>
          <p:nvPr/>
        </p:nvSpPr>
        <p:spPr>
          <a:xfrm>
            <a:off x="3742896" y="4141076"/>
            <a:ext cx="4246787" cy="1702674"/>
          </a:xfrm>
          <a:prstGeom prst="wedgeRectCallout">
            <a:avLst>
              <a:gd name="adj1" fmla="val -81039"/>
              <a:gd name="adj2" fmla="val 1935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solidFill>
                  <a:schemeClr val="tx1"/>
                </a:solidFill>
              </a:rPr>
              <a:t>项目负责人的全部科研经费项目代码显示如下</a:t>
            </a:r>
            <a:endParaRPr lang="en-US" altLang="zh-CN" dirty="0">
              <a:solidFill>
                <a:schemeClr val="tx1"/>
              </a:solidFill>
            </a:endParaRPr>
          </a:p>
          <a:p>
            <a:pPr marL="285750" indent="-285750">
              <a:buFont typeface="Arial" panose="020B0604020202020204" pitchFamily="34" charset="0"/>
              <a:buChar char="•"/>
            </a:pPr>
            <a:r>
              <a:rPr lang="zh-CN" altLang="en-US" dirty="0">
                <a:solidFill>
                  <a:schemeClr val="tx1"/>
                </a:solidFill>
              </a:rPr>
              <a:t>点击本次需要填报决算书的国基金项目代码</a:t>
            </a:r>
          </a:p>
        </p:txBody>
      </p:sp>
      <p:sp>
        <p:nvSpPr>
          <p:cNvPr id="5" name="矩形标注 4"/>
          <p:cNvSpPr/>
          <p:nvPr/>
        </p:nvSpPr>
        <p:spPr>
          <a:xfrm>
            <a:off x="1808994" y="3268717"/>
            <a:ext cx="1575337" cy="753367"/>
          </a:xfrm>
          <a:prstGeom prst="wedgeRectCallout">
            <a:avLst>
              <a:gd name="adj1" fmla="val -75648"/>
              <a:gd name="adj2" fmla="val 4935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点击“项目成组查询”</a:t>
            </a:r>
          </a:p>
        </p:txBody>
      </p:sp>
    </p:spTree>
    <p:extLst>
      <p:ext uri="{BB962C8B-B14F-4D97-AF65-F5344CB8AC3E}">
        <p14:creationId xmlns:p14="http://schemas.microsoft.com/office/powerpoint/2010/main" val="1482159127"/>
      </p:ext>
    </p:extLst>
  </p:cSld>
  <p:clrMapOvr>
    <a:masterClrMapping/>
  </p:clrMapOvr>
  <p:transition spd="slow" advClick="0" advTm="8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3" y="1671546"/>
            <a:ext cx="11961907" cy="4813828"/>
          </a:xfrm>
          <a:prstGeom prst="rect">
            <a:avLst/>
          </a:prstGeom>
        </p:spPr>
      </p:pic>
      <p:sp>
        <p:nvSpPr>
          <p:cNvPr id="8" name="矩形 7"/>
          <p:cNvSpPr/>
          <p:nvPr/>
        </p:nvSpPr>
        <p:spPr>
          <a:xfrm>
            <a:off x="1892124" y="2421718"/>
            <a:ext cx="1040524" cy="590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859940" y="3606254"/>
            <a:ext cx="536785" cy="313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a:off x="3568368" y="2994097"/>
            <a:ext cx="2160081" cy="1175149"/>
          </a:xfrm>
          <a:prstGeom prst="wedgeRectCallout">
            <a:avLst>
              <a:gd name="adj1" fmla="val -56040"/>
              <a:gd name="adj2" fmla="val -101068"/>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a:solidFill>
                  <a:schemeClr val="tx1"/>
                </a:solidFill>
              </a:rPr>
              <a:t>2</a:t>
            </a:r>
            <a:r>
              <a:rPr kumimoji="1" lang="zh-CN" altLang="en-US" dirty="0">
                <a:solidFill>
                  <a:schemeClr val="tx1"/>
                </a:solidFill>
              </a:rPr>
              <a:t>、点击“预算执行情况”标签页，查看该项目预算执行情况</a:t>
            </a:r>
          </a:p>
        </p:txBody>
      </p:sp>
      <p:sp>
        <p:nvSpPr>
          <p:cNvPr id="5" name="矩形标注 4"/>
          <p:cNvSpPr/>
          <p:nvPr/>
        </p:nvSpPr>
        <p:spPr>
          <a:xfrm>
            <a:off x="2847546" y="4729797"/>
            <a:ext cx="4131779" cy="1524000"/>
          </a:xfrm>
          <a:prstGeom prst="wedgeRectCallout">
            <a:avLst>
              <a:gd name="adj1" fmla="val -59840"/>
              <a:gd name="adj2" fmla="val -10179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1</a:t>
            </a:r>
            <a:r>
              <a:rPr lang="zh-CN" altLang="en-US" sz="2000" dirty="0">
                <a:solidFill>
                  <a:schemeClr val="tx1"/>
                </a:solidFill>
              </a:rPr>
              <a:t>、默认进入项目收支明细界面，</a:t>
            </a:r>
            <a:r>
              <a:rPr lang="zh-CN" altLang="en-US" sz="2000" dirty="0">
                <a:solidFill>
                  <a:srgbClr val="FF0000"/>
                </a:solidFill>
              </a:rPr>
              <a:t>选择起止年月后</a:t>
            </a:r>
            <a:r>
              <a:rPr lang="zh-CN" altLang="en-US" sz="2000" dirty="0">
                <a:solidFill>
                  <a:schemeClr val="tx1"/>
                </a:solidFill>
              </a:rPr>
              <a:t>，可导出该期间内全部支出明细，再分类汇总。</a:t>
            </a:r>
          </a:p>
        </p:txBody>
      </p:sp>
    </p:spTree>
    <p:extLst>
      <p:ext uri="{BB962C8B-B14F-4D97-AF65-F5344CB8AC3E}">
        <p14:creationId xmlns:p14="http://schemas.microsoft.com/office/powerpoint/2010/main" val="757796445"/>
      </p:ext>
    </p:extLst>
  </p:cSld>
  <p:clrMapOvr>
    <a:masterClrMapping/>
  </p:clrMapOvr>
  <p:transition spd="slow" advClick="0" advTm="8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02980" y="1953041"/>
            <a:ext cx="1271752" cy="224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70" y="1776248"/>
            <a:ext cx="11920038" cy="4737905"/>
          </a:xfrm>
          <a:prstGeom prst="rect">
            <a:avLst/>
          </a:prstGeom>
        </p:spPr>
      </p:pic>
      <p:sp>
        <p:nvSpPr>
          <p:cNvPr id="6" name="矩形 5"/>
          <p:cNvSpPr/>
          <p:nvPr/>
        </p:nvSpPr>
        <p:spPr>
          <a:xfrm>
            <a:off x="1713186" y="3702845"/>
            <a:ext cx="1387366" cy="250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159468" y="3699191"/>
            <a:ext cx="1450428" cy="2505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06963" y="3713356"/>
            <a:ext cx="1387366" cy="250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标注 4"/>
          <p:cNvSpPr/>
          <p:nvPr/>
        </p:nvSpPr>
        <p:spPr>
          <a:xfrm>
            <a:off x="4075385" y="507500"/>
            <a:ext cx="5470105" cy="3115452"/>
          </a:xfrm>
          <a:prstGeom prst="wedgeRectCallout">
            <a:avLst>
              <a:gd name="adj1" fmla="val -82582"/>
              <a:gd name="adj2" fmla="val 50320"/>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en-US" altLang="zh-CN" sz="1600" dirty="0">
              <a:solidFill>
                <a:schemeClr val="tx1"/>
              </a:solidFill>
            </a:endParaRPr>
          </a:p>
          <a:p>
            <a:pPr marL="342900" indent="-342900">
              <a:buFont typeface="+mj-lt"/>
              <a:buAutoNum type="arabicPeriod"/>
            </a:pPr>
            <a:r>
              <a:rPr lang="zh-CN" altLang="en-US" sz="1600" dirty="0">
                <a:solidFill>
                  <a:schemeClr val="tx1"/>
                </a:solidFill>
              </a:rPr>
              <a:t>重点看三个红框的内容。</a:t>
            </a:r>
            <a:endParaRPr lang="en-US" altLang="zh-CN" sz="1600" dirty="0">
              <a:solidFill>
                <a:schemeClr val="tx1"/>
              </a:solidFill>
            </a:endParaRPr>
          </a:p>
          <a:p>
            <a:pPr marL="342900" indent="-342900">
              <a:buFont typeface="+mj-lt"/>
              <a:buAutoNum type="arabicPeriod"/>
            </a:pPr>
            <a:r>
              <a:rPr lang="zh-CN" altLang="en-US" sz="1600" dirty="0" smtClean="0">
                <a:solidFill>
                  <a:schemeClr val="tx1"/>
                </a:solidFill>
              </a:rPr>
              <a:t>“预算项名称” 与新版国</a:t>
            </a:r>
            <a:r>
              <a:rPr lang="zh-CN" altLang="en-US" sz="1600" dirty="0">
                <a:solidFill>
                  <a:schemeClr val="tx1"/>
                </a:solidFill>
              </a:rPr>
              <a:t>基金决算表的</a:t>
            </a:r>
            <a:r>
              <a:rPr lang="zh-CN" altLang="en-US" sz="1600" dirty="0" smtClean="0">
                <a:solidFill>
                  <a:schemeClr val="tx1"/>
                </a:solidFill>
              </a:rPr>
              <a:t>“科目名称”对照表见下页。</a:t>
            </a:r>
            <a:endParaRPr lang="en-US" altLang="zh-CN" sz="1600" dirty="0">
              <a:solidFill>
                <a:schemeClr val="tx1"/>
              </a:solidFill>
            </a:endParaRPr>
          </a:p>
          <a:p>
            <a:pPr marL="342900" indent="-342900">
              <a:buFont typeface="+mj-lt"/>
              <a:buAutoNum type="arabicPeriod"/>
            </a:pPr>
            <a:r>
              <a:rPr lang="zh-CN" altLang="en-US" sz="1600" dirty="0">
                <a:solidFill>
                  <a:schemeClr val="tx1"/>
                </a:solidFill>
              </a:rPr>
              <a:t>“预算</a:t>
            </a:r>
            <a:r>
              <a:rPr lang="en-US" altLang="zh-CN" sz="1600" dirty="0">
                <a:solidFill>
                  <a:schemeClr val="tx1"/>
                </a:solidFill>
              </a:rPr>
              <a:t>/</a:t>
            </a:r>
            <a:r>
              <a:rPr lang="zh-CN" altLang="en-US" sz="1600" dirty="0">
                <a:solidFill>
                  <a:schemeClr val="tx1"/>
                </a:solidFill>
              </a:rPr>
              <a:t>收入数”为</a:t>
            </a:r>
            <a:r>
              <a:rPr lang="zh-CN" altLang="en-US" sz="1600" dirty="0" smtClean="0">
                <a:solidFill>
                  <a:schemeClr val="tx1"/>
                </a:solidFill>
              </a:rPr>
              <a:t>项目履行校内预算调整审批手续后</a:t>
            </a:r>
            <a:r>
              <a:rPr lang="zh-CN" altLang="en-US" sz="1600" dirty="0">
                <a:solidFill>
                  <a:schemeClr val="tx1"/>
                </a:solidFill>
              </a:rPr>
              <a:t>的最终预算情况</a:t>
            </a:r>
            <a:r>
              <a:rPr lang="zh-CN" altLang="en-US" sz="1600" dirty="0" smtClean="0">
                <a:solidFill>
                  <a:schemeClr val="tx1"/>
                </a:solidFill>
              </a:rPr>
              <a:t>。</a:t>
            </a:r>
            <a:endParaRPr lang="en-US" altLang="zh-CN" sz="1600" dirty="0" smtClean="0">
              <a:solidFill>
                <a:schemeClr val="tx1"/>
              </a:solidFill>
            </a:endParaRPr>
          </a:p>
          <a:p>
            <a:pPr marL="342900" indent="-342900">
              <a:buFont typeface="+mj-lt"/>
              <a:buAutoNum type="arabicPeriod"/>
            </a:pPr>
            <a:r>
              <a:rPr lang="zh-CN" altLang="en-US" sz="1600" dirty="0" smtClean="0">
                <a:solidFill>
                  <a:schemeClr val="tx1"/>
                </a:solidFill>
              </a:rPr>
              <a:t> “支出数”</a:t>
            </a:r>
            <a:r>
              <a:rPr lang="zh-CN" altLang="en-US" sz="1600" dirty="0">
                <a:solidFill>
                  <a:schemeClr val="tx1"/>
                </a:solidFill>
              </a:rPr>
              <a:t>为该预算项实际支出数，对应填在国基金决算表的“累计支出数”列。</a:t>
            </a:r>
            <a:r>
              <a:rPr lang="zh-CN" altLang="en-US" sz="1600" dirty="0">
                <a:solidFill>
                  <a:srgbClr val="FF0000"/>
                </a:solidFill>
              </a:rPr>
              <a:t>注意</a:t>
            </a:r>
            <a:r>
              <a:rPr lang="zh-CN" altLang="en-US" sz="1600" dirty="0" smtClean="0">
                <a:solidFill>
                  <a:srgbClr val="FF0000"/>
                </a:solidFill>
              </a:rPr>
              <a:t>：</a:t>
            </a:r>
            <a:r>
              <a:rPr lang="zh-CN" altLang="en-US" sz="1600" dirty="0">
                <a:solidFill>
                  <a:srgbClr val="FF0000"/>
                </a:solidFill>
              </a:rPr>
              <a:t>暂</a:t>
            </a:r>
            <a:r>
              <a:rPr lang="zh-CN" altLang="en-US" sz="1600" dirty="0" smtClean="0">
                <a:solidFill>
                  <a:srgbClr val="FF0000"/>
                </a:solidFill>
              </a:rPr>
              <a:t>付款</a:t>
            </a:r>
            <a:r>
              <a:rPr lang="zh-CN" altLang="en-US" sz="1600" dirty="0">
                <a:solidFill>
                  <a:srgbClr val="FF0000"/>
                </a:solidFill>
              </a:rPr>
              <a:t>不能计入支出</a:t>
            </a:r>
            <a:r>
              <a:rPr lang="zh-CN" altLang="en-US" sz="1600" dirty="0">
                <a:solidFill>
                  <a:schemeClr val="tx1"/>
                </a:solidFill>
              </a:rPr>
              <a:t>，若“其中往来”列有金额，则需用该行的支出数减去其中往来数才是最终填在决算表上支出数。</a:t>
            </a:r>
            <a:endParaRPr lang="en-US" altLang="zh-CN" sz="1600" dirty="0">
              <a:solidFill>
                <a:schemeClr val="tx1"/>
              </a:solidFill>
            </a:endParaRPr>
          </a:p>
          <a:p>
            <a:pPr marL="342900" indent="-342900">
              <a:buFont typeface="+mj-lt"/>
              <a:buAutoNum type="arabicPeriod"/>
            </a:pPr>
            <a:r>
              <a:rPr lang="zh-CN" altLang="en-US" sz="1600">
                <a:solidFill>
                  <a:srgbClr val="FF0000"/>
                </a:solidFill>
              </a:rPr>
              <a:t>“冻结数”</a:t>
            </a:r>
            <a:r>
              <a:rPr lang="zh-CN" altLang="en-US" sz="1600" smtClean="0">
                <a:solidFill>
                  <a:srgbClr val="FF0000"/>
                </a:solidFill>
              </a:rPr>
              <a:t>不计入支出</a:t>
            </a:r>
            <a:r>
              <a:rPr lang="zh-CN" altLang="en-US" sz="1600" dirty="0">
                <a:solidFill>
                  <a:srgbClr val="FF0000"/>
                </a:solidFill>
              </a:rPr>
              <a:t>。</a:t>
            </a:r>
            <a:endParaRPr lang="en-US" altLang="zh-CN" dirty="0">
              <a:solidFill>
                <a:srgbClr val="FF0000"/>
              </a:solidFill>
            </a:endParaRPr>
          </a:p>
        </p:txBody>
      </p:sp>
    </p:spTree>
    <p:extLst>
      <p:ext uri="{BB962C8B-B14F-4D97-AF65-F5344CB8AC3E}">
        <p14:creationId xmlns:p14="http://schemas.microsoft.com/office/powerpoint/2010/main" val="1072280374"/>
      </p:ext>
    </p:extLst>
  </p:cSld>
  <p:clrMapOvr>
    <a:masterClrMapping/>
  </p:clrMapOvr>
  <p:transition spd="slow" advClick="0" advTm="8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969196114"/>
              </p:ext>
            </p:extLst>
          </p:nvPr>
        </p:nvGraphicFramePr>
        <p:xfrm>
          <a:off x="3076921" y="1986743"/>
          <a:ext cx="5318933" cy="2936659"/>
        </p:xfrm>
        <a:graphic>
          <a:graphicData uri="http://schemas.openxmlformats.org/drawingml/2006/table">
            <a:tbl>
              <a:tblPr>
                <a:tableStyleId>{C4B1156A-380E-4F78-BDF5-A606A8083BF9}</a:tableStyleId>
              </a:tblPr>
              <a:tblGrid>
                <a:gridCol w="2945501">
                  <a:extLst>
                    <a:ext uri="{9D8B030D-6E8A-4147-A177-3AD203B41FA5}">
                      <a16:colId xmlns:a16="http://schemas.microsoft.com/office/drawing/2014/main" val="3894519378"/>
                    </a:ext>
                  </a:extLst>
                </a:gridCol>
                <a:gridCol w="2373432">
                  <a:extLst>
                    <a:ext uri="{9D8B030D-6E8A-4147-A177-3AD203B41FA5}">
                      <a16:colId xmlns:a16="http://schemas.microsoft.com/office/drawing/2014/main" val="2964721766"/>
                    </a:ext>
                  </a:extLst>
                </a:gridCol>
              </a:tblGrid>
              <a:tr h="508949">
                <a:tc>
                  <a:txBody>
                    <a:bodyPr/>
                    <a:lstStyle/>
                    <a:p>
                      <a:pPr algn="ctr">
                        <a:lnSpc>
                          <a:spcPts val="1200"/>
                        </a:lnSpc>
                        <a:spcAft>
                          <a:spcPts val="0"/>
                        </a:spcAft>
                      </a:pPr>
                      <a:r>
                        <a:rPr lang="zh-CN" altLang="en-US" sz="1050" kern="100" dirty="0" smtClean="0">
                          <a:effectLst/>
                        </a:rPr>
                        <a:t>财务系统</a:t>
                      </a:r>
                      <a:r>
                        <a:rPr lang="zh-CN" sz="1050" kern="100" dirty="0" smtClean="0">
                          <a:effectLst/>
                        </a:rPr>
                        <a:t>科目</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200"/>
                        </a:lnSpc>
                        <a:spcAft>
                          <a:spcPts val="0"/>
                        </a:spcAft>
                      </a:pPr>
                      <a:r>
                        <a:rPr lang="en-US" altLang="zh-CN" sz="1050" kern="100" dirty="0" smtClean="0">
                          <a:effectLst/>
                        </a:rPr>
                        <a:t>2021</a:t>
                      </a:r>
                      <a:r>
                        <a:rPr lang="zh-CN" altLang="en-US" sz="1050" kern="100" dirty="0" smtClean="0">
                          <a:effectLst/>
                        </a:rPr>
                        <a:t>年自科基金决算表科目</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119684317"/>
                  </a:ext>
                </a:extLst>
              </a:tr>
              <a:tr h="263866">
                <a:tc>
                  <a:txBody>
                    <a:bodyPr/>
                    <a:lstStyle/>
                    <a:p>
                      <a:pPr algn="just">
                        <a:lnSpc>
                          <a:spcPts val="1200"/>
                        </a:lnSpc>
                        <a:spcAft>
                          <a:spcPts val="0"/>
                        </a:spcAft>
                      </a:pPr>
                      <a:r>
                        <a:rPr lang="en-US" sz="1050" kern="100">
                          <a:effectLst/>
                        </a:rPr>
                        <a:t>1</a:t>
                      </a:r>
                      <a:r>
                        <a:rPr lang="zh-CN" sz="1050" kern="100">
                          <a:effectLst/>
                        </a:rPr>
                        <a:t>、设备费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200"/>
                        </a:lnSpc>
                        <a:spcAft>
                          <a:spcPts val="0"/>
                        </a:spcAft>
                      </a:pPr>
                      <a:r>
                        <a:rPr lang="en-US" sz="1050" kern="100">
                          <a:effectLst/>
                        </a:rPr>
                        <a:t>1</a:t>
                      </a:r>
                      <a:r>
                        <a:rPr lang="zh-CN" sz="1050" kern="100">
                          <a:effectLst/>
                        </a:rPr>
                        <a:t>、设备费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637790877"/>
                  </a:ext>
                </a:extLst>
              </a:tr>
              <a:tr h="263866">
                <a:tc>
                  <a:txBody>
                    <a:bodyPr/>
                    <a:lstStyle/>
                    <a:p>
                      <a:pPr algn="just">
                        <a:lnSpc>
                          <a:spcPts val="1200"/>
                        </a:lnSpc>
                        <a:spcAft>
                          <a:spcPts val="0"/>
                        </a:spcAft>
                      </a:pP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200"/>
                        </a:lnSpc>
                        <a:spcAft>
                          <a:spcPts val="0"/>
                        </a:spcAft>
                      </a:pPr>
                      <a:r>
                        <a:rPr lang="en-US" sz="1050" kern="100">
                          <a:effectLst/>
                        </a:rPr>
                        <a:t>   </a:t>
                      </a:r>
                      <a:r>
                        <a:rPr lang="zh-CN" sz="1050" kern="100">
                          <a:effectLst/>
                        </a:rPr>
                        <a:t>其中：设备购置费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398744481"/>
                  </a:ext>
                </a:extLst>
              </a:tr>
              <a:tr h="263866">
                <a:tc>
                  <a:txBody>
                    <a:bodyPr/>
                    <a:lstStyle/>
                    <a:p>
                      <a:pPr algn="just">
                        <a:lnSpc>
                          <a:spcPts val="1200"/>
                        </a:lnSpc>
                        <a:spcAft>
                          <a:spcPts val="0"/>
                        </a:spcAft>
                      </a:pPr>
                      <a:r>
                        <a:rPr lang="en-US" sz="1050" kern="100" dirty="0">
                          <a:effectLst/>
                        </a:rPr>
                        <a:t>2</a:t>
                      </a:r>
                      <a:r>
                        <a:rPr lang="zh-CN" sz="1050" kern="100" dirty="0">
                          <a:effectLst/>
                        </a:rPr>
                        <a:t>、材料费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rowSpan="5">
                  <a:txBody>
                    <a:bodyPr/>
                    <a:lstStyle/>
                    <a:p>
                      <a:pPr algn="just">
                        <a:lnSpc>
                          <a:spcPts val="1200"/>
                        </a:lnSpc>
                        <a:spcAft>
                          <a:spcPts val="0"/>
                        </a:spcAft>
                      </a:pPr>
                      <a:r>
                        <a:rPr lang="en-US" sz="1050" kern="100" dirty="0">
                          <a:effectLst/>
                        </a:rPr>
                        <a:t>2</a:t>
                      </a:r>
                      <a:r>
                        <a:rPr lang="zh-CN" sz="1050" kern="100" dirty="0">
                          <a:effectLst/>
                        </a:rPr>
                        <a:t>、业务费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068976282"/>
                  </a:ext>
                </a:extLst>
              </a:tr>
              <a:tr h="263866">
                <a:tc>
                  <a:txBody>
                    <a:bodyPr/>
                    <a:lstStyle/>
                    <a:p>
                      <a:pPr algn="just">
                        <a:lnSpc>
                          <a:spcPts val="1200"/>
                        </a:lnSpc>
                        <a:spcAft>
                          <a:spcPts val="0"/>
                        </a:spcAft>
                      </a:pPr>
                      <a:r>
                        <a:rPr lang="en-US" sz="1050" kern="100">
                          <a:effectLst/>
                        </a:rPr>
                        <a:t>3</a:t>
                      </a:r>
                      <a:r>
                        <a:rPr lang="zh-CN" sz="1050" kern="100">
                          <a:effectLst/>
                        </a:rPr>
                        <a:t>、测试化验加工费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2993324609"/>
                  </a:ext>
                </a:extLst>
              </a:tr>
              <a:tr h="263866">
                <a:tc>
                  <a:txBody>
                    <a:bodyPr/>
                    <a:lstStyle/>
                    <a:p>
                      <a:pPr algn="just">
                        <a:lnSpc>
                          <a:spcPts val="1200"/>
                        </a:lnSpc>
                        <a:spcAft>
                          <a:spcPts val="0"/>
                        </a:spcAft>
                      </a:pPr>
                      <a:r>
                        <a:rPr lang="en-US" sz="1050" kern="100" dirty="0">
                          <a:effectLst/>
                        </a:rPr>
                        <a:t>4</a:t>
                      </a:r>
                      <a:r>
                        <a:rPr lang="zh-CN" sz="1050" kern="100" dirty="0">
                          <a:effectLst/>
                        </a:rPr>
                        <a:t>、燃料动力费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2403464629"/>
                  </a:ext>
                </a:extLst>
              </a:tr>
              <a:tr h="263866">
                <a:tc>
                  <a:txBody>
                    <a:bodyPr/>
                    <a:lstStyle/>
                    <a:p>
                      <a:pPr algn="just">
                        <a:lnSpc>
                          <a:spcPts val="1200"/>
                        </a:lnSpc>
                        <a:spcAft>
                          <a:spcPts val="0"/>
                        </a:spcAft>
                      </a:pPr>
                      <a:r>
                        <a:rPr lang="en-US" sz="1050" kern="100" dirty="0">
                          <a:effectLst/>
                        </a:rPr>
                        <a:t>5</a:t>
                      </a:r>
                      <a:r>
                        <a:rPr lang="zh-CN" sz="1050" kern="100" dirty="0">
                          <a:effectLst/>
                        </a:rPr>
                        <a:t>、会议</a:t>
                      </a:r>
                      <a:r>
                        <a:rPr lang="en-US" sz="1050" kern="100" dirty="0">
                          <a:effectLst/>
                        </a:rPr>
                        <a:t>/</a:t>
                      </a:r>
                      <a:r>
                        <a:rPr lang="zh-CN" sz="1050" kern="100" dirty="0">
                          <a:effectLst/>
                        </a:rPr>
                        <a:t>差旅</a:t>
                      </a:r>
                      <a:r>
                        <a:rPr lang="en-US" sz="1050" kern="100" dirty="0">
                          <a:effectLst/>
                        </a:rPr>
                        <a:t>/</a:t>
                      </a:r>
                      <a:r>
                        <a:rPr lang="zh-CN" sz="1050" kern="100" dirty="0">
                          <a:effectLst/>
                        </a:rPr>
                        <a:t>国际合作与交流费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2856069191"/>
                  </a:ext>
                </a:extLst>
              </a:tr>
              <a:tr h="316782">
                <a:tc>
                  <a:txBody>
                    <a:bodyPr/>
                    <a:lstStyle/>
                    <a:p>
                      <a:pPr algn="just">
                        <a:lnSpc>
                          <a:spcPts val="1200"/>
                        </a:lnSpc>
                        <a:spcAft>
                          <a:spcPts val="0"/>
                        </a:spcAft>
                      </a:pPr>
                      <a:r>
                        <a:rPr lang="en-US" sz="1050" kern="100" dirty="0">
                          <a:effectLst/>
                        </a:rPr>
                        <a:t>6</a:t>
                      </a:r>
                      <a:r>
                        <a:rPr lang="zh-CN" sz="1050" kern="100" dirty="0">
                          <a:effectLst/>
                        </a:rPr>
                        <a:t>、出版</a:t>
                      </a:r>
                      <a:r>
                        <a:rPr lang="en-US" sz="1050" kern="100" dirty="0">
                          <a:effectLst/>
                        </a:rPr>
                        <a:t>/</a:t>
                      </a:r>
                      <a:r>
                        <a:rPr lang="zh-CN" sz="1050" kern="100" dirty="0">
                          <a:effectLst/>
                        </a:rPr>
                        <a:t>文献</a:t>
                      </a:r>
                      <a:r>
                        <a:rPr lang="en-US" sz="1050" kern="100" dirty="0">
                          <a:effectLst/>
                        </a:rPr>
                        <a:t>/</a:t>
                      </a:r>
                      <a:r>
                        <a:rPr lang="zh-CN" sz="1050" kern="100" dirty="0">
                          <a:effectLst/>
                        </a:rPr>
                        <a:t>信息传播</a:t>
                      </a:r>
                      <a:r>
                        <a:rPr lang="en-US" sz="1050" kern="100" dirty="0">
                          <a:effectLst/>
                        </a:rPr>
                        <a:t>/</a:t>
                      </a:r>
                      <a:r>
                        <a:rPr lang="zh-CN" sz="1050" kern="100" dirty="0">
                          <a:effectLst/>
                        </a:rPr>
                        <a:t>知识产权事务费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1357018889"/>
                  </a:ext>
                </a:extLst>
              </a:tr>
              <a:tr h="263866">
                <a:tc>
                  <a:txBody>
                    <a:bodyPr/>
                    <a:lstStyle/>
                    <a:p>
                      <a:pPr algn="just">
                        <a:lnSpc>
                          <a:spcPts val="1200"/>
                        </a:lnSpc>
                        <a:spcAft>
                          <a:spcPts val="0"/>
                        </a:spcAft>
                      </a:pPr>
                      <a:r>
                        <a:rPr lang="en-US" altLang="zh-CN" sz="1050" kern="100" dirty="0" smtClean="0">
                          <a:effectLst/>
                        </a:rPr>
                        <a:t>7</a:t>
                      </a:r>
                      <a:r>
                        <a:rPr lang="zh-CN" sz="1050" kern="100" dirty="0" smtClean="0">
                          <a:effectLst/>
                        </a:rPr>
                        <a:t>、</a:t>
                      </a:r>
                      <a:r>
                        <a:rPr lang="zh-CN" sz="1050" kern="100" dirty="0">
                          <a:effectLst/>
                        </a:rPr>
                        <a:t>劳务费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algn="just">
                        <a:lnSpc>
                          <a:spcPts val="1200"/>
                        </a:lnSpc>
                        <a:spcAft>
                          <a:spcPts val="0"/>
                        </a:spcAft>
                      </a:pPr>
                      <a:r>
                        <a:rPr lang="en-US" sz="1050" kern="100" dirty="0">
                          <a:effectLst/>
                        </a:rPr>
                        <a:t>3</a:t>
                      </a:r>
                      <a:r>
                        <a:rPr lang="zh-CN" sz="1050" kern="100" dirty="0">
                          <a:effectLst/>
                        </a:rPr>
                        <a:t>、劳务费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622687978"/>
                  </a:ext>
                </a:extLst>
              </a:tr>
              <a:tr h="263866">
                <a:tc>
                  <a:txBody>
                    <a:bodyPr/>
                    <a:lstStyle/>
                    <a:p>
                      <a:pPr algn="just">
                        <a:lnSpc>
                          <a:spcPts val="1200"/>
                        </a:lnSpc>
                        <a:spcAft>
                          <a:spcPts val="0"/>
                        </a:spcAft>
                      </a:pPr>
                      <a:r>
                        <a:rPr lang="en-US" altLang="zh-CN" sz="1050" kern="100" dirty="0" smtClean="0">
                          <a:effectLst/>
                        </a:rPr>
                        <a:t>8</a:t>
                      </a:r>
                      <a:r>
                        <a:rPr lang="zh-CN" sz="1050" kern="100" dirty="0" smtClean="0">
                          <a:effectLst/>
                        </a:rPr>
                        <a:t>、</a:t>
                      </a:r>
                      <a:r>
                        <a:rPr lang="zh-CN" sz="1050" kern="100" dirty="0">
                          <a:effectLst/>
                        </a:rPr>
                        <a:t>专家咨询费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1438402525"/>
                  </a:ext>
                </a:extLst>
              </a:tr>
            </a:tbl>
          </a:graphicData>
        </a:graphic>
      </p:graphicFrame>
      <p:sp>
        <p:nvSpPr>
          <p:cNvPr id="3" name="文本框 2"/>
          <p:cNvSpPr txBox="1"/>
          <p:nvPr/>
        </p:nvSpPr>
        <p:spPr>
          <a:xfrm>
            <a:off x="2618509" y="856211"/>
            <a:ext cx="6575367" cy="461665"/>
          </a:xfrm>
          <a:prstGeom prst="rect">
            <a:avLst/>
          </a:prstGeom>
          <a:noFill/>
        </p:spPr>
        <p:txBody>
          <a:bodyPr wrap="square" rtlCol="0">
            <a:spAutoFit/>
          </a:bodyPr>
          <a:lstStyle/>
          <a:p>
            <a:r>
              <a:rPr lang="zh-CN" altLang="en-US" sz="2400" dirty="0" smtClean="0"/>
              <a:t>财务系统科目与自科基金决算表科目对照关系</a:t>
            </a:r>
            <a:endParaRPr lang="zh-CN" altLang="en-US" sz="2400" dirty="0"/>
          </a:p>
        </p:txBody>
      </p:sp>
    </p:spTree>
    <p:extLst>
      <p:ext uri="{BB962C8B-B14F-4D97-AF65-F5344CB8AC3E}">
        <p14:creationId xmlns:p14="http://schemas.microsoft.com/office/powerpoint/2010/main" val="4185663721"/>
      </p:ext>
    </p:extLst>
  </p:cSld>
  <p:clrMapOvr>
    <a:masterClrMapping/>
  </p:clrMapOvr>
  <p:transition spd="slow" advClick="0" advTm="8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1534458"/>
            <a:ext cx="11887200" cy="4622308"/>
          </a:xfrm>
          <a:prstGeom prst="rect">
            <a:avLst/>
          </a:prstGeom>
        </p:spPr>
      </p:pic>
      <p:sp>
        <p:nvSpPr>
          <p:cNvPr id="5" name="矩形标注 4"/>
          <p:cNvSpPr/>
          <p:nvPr/>
        </p:nvSpPr>
        <p:spPr>
          <a:xfrm>
            <a:off x="2820659" y="3117272"/>
            <a:ext cx="2599240" cy="1275747"/>
          </a:xfrm>
          <a:prstGeom prst="wedgeRectCallout">
            <a:avLst>
              <a:gd name="adj1" fmla="val -45704"/>
              <a:gd name="adj2" fmla="val 8870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rgbClr val="FF0000"/>
                </a:solidFill>
              </a:rPr>
              <a:t>请</a:t>
            </a:r>
            <a:r>
              <a:rPr lang="zh-CN" altLang="en-US" sz="1600" dirty="0">
                <a:solidFill>
                  <a:srgbClr val="FF0000"/>
                </a:solidFill>
              </a:rPr>
              <a:t>务必</a:t>
            </a:r>
            <a:r>
              <a:rPr lang="zh-CN" altLang="en-US" sz="1600" dirty="0" smtClean="0">
                <a:solidFill>
                  <a:srgbClr val="FF0000"/>
                </a:solidFill>
              </a:rPr>
              <a:t>查看预算项“其他”的</a:t>
            </a:r>
            <a:r>
              <a:rPr lang="zh-CN" altLang="en-US" sz="1600" dirty="0">
                <a:solidFill>
                  <a:srgbClr val="FF0000"/>
                </a:solidFill>
              </a:rPr>
              <a:t>明细账</a:t>
            </a:r>
            <a:r>
              <a:rPr lang="zh-CN" altLang="en-US" sz="1600" dirty="0">
                <a:solidFill>
                  <a:schemeClr val="tx1"/>
                </a:solidFill>
              </a:rPr>
              <a:t>，选中“其他”，点击左下角“查看明细”</a:t>
            </a:r>
            <a:r>
              <a:rPr lang="zh-CN" altLang="en-US" sz="1600" dirty="0" smtClean="0">
                <a:solidFill>
                  <a:schemeClr val="tx1"/>
                </a:solidFill>
              </a:rPr>
              <a:t>。</a:t>
            </a:r>
            <a:endParaRPr lang="en-US" altLang="zh-CN" sz="1600" dirty="0" smtClean="0">
              <a:solidFill>
                <a:schemeClr val="tx1"/>
              </a:solidFill>
            </a:endParaRPr>
          </a:p>
        </p:txBody>
      </p:sp>
      <p:sp>
        <p:nvSpPr>
          <p:cNvPr id="6" name="椭圆 5"/>
          <p:cNvSpPr/>
          <p:nvPr/>
        </p:nvSpPr>
        <p:spPr>
          <a:xfrm>
            <a:off x="6248400" y="4740167"/>
            <a:ext cx="1182414" cy="2843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7655" y="5782751"/>
            <a:ext cx="1030014" cy="394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0788231"/>
      </p:ext>
    </p:extLst>
  </p:cSld>
  <p:clrMapOvr>
    <a:masterClrMapping/>
  </p:clrMapOvr>
  <p:transition spd="slow" advClick="0" advTm="8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639614"/>
            <a:ext cx="11560217" cy="4586156"/>
          </a:xfrm>
          <a:prstGeom prst="rect">
            <a:avLst/>
          </a:prstGeom>
        </p:spPr>
      </p:pic>
      <p:sp>
        <p:nvSpPr>
          <p:cNvPr id="4" name="矩形标注 3"/>
          <p:cNvSpPr/>
          <p:nvPr/>
        </p:nvSpPr>
        <p:spPr>
          <a:xfrm>
            <a:off x="3995673" y="304800"/>
            <a:ext cx="4178467" cy="1755114"/>
          </a:xfrm>
          <a:prstGeom prst="wedgeRectCallout">
            <a:avLst>
              <a:gd name="adj1" fmla="val 58684"/>
              <a:gd name="adj2" fmla="val 833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tx1"/>
                </a:solidFill>
              </a:rPr>
              <a:t>1</a:t>
            </a:r>
            <a:r>
              <a:rPr lang="zh-CN" altLang="en-US" sz="1600" dirty="0" smtClean="0">
                <a:solidFill>
                  <a:schemeClr val="tx1"/>
                </a:solidFill>
              </a:rPr>
              <a:t>、如果出现</a:t>
            </a:r>
            <a:r>
              <a:rPr lang="zh-CN" altLang="en-US" sz="1600" dirty="0" smtClean="0">
                <a:solidFill>
                  <a:srgbClr val="FF0000"/>
                </a:solidFill>
              </a:rPr>
              <a:t>管理费</a:t>
            </a:r>
            <a:r>
              <a:rPr lang="zh-CN" altLang="en-US" sz="1600" dirty="0">
                <a:solidFill>
                  <a:srgbClr val="FF0000"/>
                </a:solidFill>
              </a:rPr>
              <a:t>、水电费、绩效以外</a:t>
            </a:r>
            <a:r>
              <a:rPr lang="zh-CN" altLang="en-US" sz="1600" dirty="0">
                <a:solidFill>
                  <a:schemeClr val="tx1"/>
                </a:solidFill>
              </a:rPr>
              <a:t>的支出</a:t>
            </a:r>
            <a:r>
              <a:rPr lang="zh-CN" altLang="en-US" sz="1600" dirty="0" smtClean="0">
                <a:solidFill>
                  <a:schemeClr val="tx1"/>
                </a:solidFill>
              </a:rPr>
              <a:t>，应根据实际支出性质分类，填写</a:t>
            </a:r>
            <a:r>
              <a:rPr lang="zh-CN" altLang="en-US" sz="1600" dirty="0">
                <a:solidFill>
                  <a:schemeClr val="tx1"/>
                </a:solidFill>
              </a:rPr>
              <a:t>在自科基金的“决算表”里。</a:t>
            </a:r>
            <a:endParaRPr lang="en-US" altLang="zh-CN" sz="1600" dirty="0">
              <a:solidFill>
                <a:schemeClr val="tx1"/>
              </a:solidFill>
            </a:endParaRPr>
          </a:p>
          <a:p>
            <a:r>
              <a:rPr lang="en-US" altLang="zh-CN" sz="1600" dirty="0">
                <a:solidFill>
                  <a:schemeClr val="tx1"/>
                </a:solidFill>
              </a:rPr>
              <a:t>2</a:t>
            </a:r>
            <a:r>
              <a:rPr lang="zh-CN" altLang="en-US" sz="1600" dirty="0">
                <a:solidFill>
                  <a:schemeClr val="tx1"/>
                </a:solidFill>
              </a:rPr>
              <a:t>、以该表为例，运输费</a:t>
            </a:r>
            <a:r>
              <a:rPr lang="en-US" altLang="zh-CN" sz="1600" dirty="0">
                <a:solidFill>
                  <a:schemeClr val="tx1"/>
                </a:solidFill>
              </a:rPr>
              <a:t>467.8</a:t>
            </a:r>
            <a:r>
              <a:rPr lang="zh-CN" altLang="en-US" sz="1600" dirty="0" smtClean="0">
                <a:solidFill>
                  <a:schemeClr val="tx1"/>
                </a:solidFill>
              </a:rPr>
              <a:t>元应计入“业务费”累计支出数。</a:t>
            </a:r>
            <a:endParaRPr lang="en-US" altLang="zh-CN" sz="1600" dirty="0">
              <a:solidFill>
                <a:schemeClr val="tx1"/>
              </a:solidFill>
            </a:endParaRPr>
          </a:p>
        </p:txBody>
      </p:sp>
    </p:spTree>
    <p:extLst>
      <p:ext uri="{BB962C8B-B14F-4D97-AF65-F5344CB8AC3E}">
        <p14:creationId xmlns:p14="http://schemas.microsoft.com/office/powerpoint/2010/main" val="2434885523"/>
      </p:ext>
    </p:extLst>
  </p:cSld>
  <p:clrMapOvr>
    <a:masterClrMapping/>
  </p:clrMapOvr>
  <p:transition spd="slow" advClick="0" advTm="8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91305" y="837324"/>
            <a:ext cx="10017235" cy="523220"/>
          </a:xfrm>
          <a:prstGeom prst="rect">
            <a:avLst/>
          </a:prstGeom>
          <a:noFill/>
        </p:spPr>
        <p:txBody>
          <a:bodyPr wrap="square" rtlCol="0">
            <a:spAutoFit/>
          </a:bodyPr>
          <a:lstStyle/>
          <a:p>
            <a:r>
              <a:rPr lang="zh-CN" altLang="en-US" sz="2800" b="1" dirty="0"/>
              <a:t>国基金“</a:t>
            </a:r>
            <a:r>
              <a:rPr lang="zh-CN" altLang="zh-CN" sz="2800" b="1" dirty="0"/>
              <a:t>项目决算表</a:t>
            </a:r>
            <a:r>
              <a:rPr lang="zh-CN" altLang="en-US" sz="2800" b="1" dirty="0"/>
              <a:t>”</a:t>
            </a:r>
            <a:r>
              <a:rPr lang="zh-CN" altLang="zh-CN" sz="2800" b="1" dirty="0"/>
              <a:t> 和“决算说明书”的填写及注意事项</a:t>
            </a:r>
            <a:r>
              <a:rPr lang="zh-CN" altLang="en-US" sz="2800" b="1" dirty="0"/>
              <a:t>：</a:t>
            </a:r>
            <a:endParaRPr lang="zh-CN" altLang="en-US" sz="2800" dirty="0"/>
          </a:p>
        </p:txBody>
      </p:sp>
      <p:sp>
        <p:nvSpPr>
          <p:cNvPr id="5" name="文本框 4"/>
          <p:cNvSpPr txBox="1"/>
          <p:nvPr/>
        </p:nvSpPr>
        <p:spPr>
          <a:xfrm>
            <a:off x="426106" y="1846755"/>
            <a:ext cx="11397594" cy="4524315"/>
          </a:xfrm>
          <a:prstGeom prst="rect">
            <a:avLst/>
          </a:prstGeom>
          <a:noFill/>
        </p:spPr>
        <p:txBody>
          <a:bodyPr wrap="square" rtlCol="0">
            <a:spAutoFit/>
          </a:bodyPr>
          <a:lstStyle/>
          <a:p>
            <a:pPr>
              <a:lnSpc>
                <a:spcPct val="150000"/>
              </a:lnSpc>
            </a:pPr>
            <a:r>
              <a:rPr lang="en-US" altLang="zh-CN" sz="2000" dirty="0"/>
              <a:t>1</a:t>
            </a:r>
            <a:r>
              <a:rPr lang="zh-CN" altLang="en-US" sz="2000" dirty="0"/>
              <a:t>、</a:t>
            </a:r>
            <a:r>
              <a:rPr lang="zh-CN" altLang="zh-CN" sz="2000" dirty="0"/>
              <a:t>请仔细阅读“国家自然科学基金项目资金决算表编制说明”</a:t>
            </a:r>
            <a:r>
              <a:rPr lang="en-US" altLang="zh-CN" sz="2000" dirty="0"/>
              <a:t> </a:t>
            </a:r>
            <a:r>
              <a:rPr lang="zh-CN" altLang="zh-CN" sz="2000" dirty="0"/>
              <a:t>后进行填报。 </a:t>
            </a:r>
            <a:endParaRPr lang="en-US" altLang="zh-CN" sz="2000" dirty="0"/>
          </a:p>
          <a:p>
            <a:pPr>
              <a:lnSpc>
                <a:spcPct val="150000"/>
              </a:lnSpc>
            </a:pPr>
            <a:r>
              <a:rPr lang="en-US" altLang="zh-CN" sz="2000" dirty="0"/>
              <a:t>2</a:t>
            </a:r>
            <a:r>
              <a:rPr lang="zh-CN" altLang="en-US" sz="2000" dirty="0"/>
              <a:t>、</a:t>
            </a:r>
            <a:r>
              <a:rPr lang="zh-CN" altLang="zh-CN" sz="2000" dirty="0"/>
              <a:t>“预算调整”栏：没有调整的不需要填写，有过调整的，请</a:t>
            </a:r>
            <a:r>
              <a:rPr lang="zh-CN" altLang="zh-CN" sz="2000" dirty="0" smtClean="0"/>
              <a:t>参照</a:t>
            </a:r>
            <a:r>
              <a:rPr lang="zh-CN" altLang="en-US" sz="2000" dirty="0" smtClean="0"/>
              <a:t>填报系统自动生成的“批准预算”数</a:t>
            </a:r>
            <a:r>
              <a:rPr lang="zh-CN" altLang="zh-CN" sz="2000" dirty="0" smtClean="0"/>
              <a:t>和</a:t>
            </a:r>
            <a:r>
              <a:rPr lang="zh-CN" altLang="zh-CN" sz="2000" dirty="0"/>
              <a:t>财务处网站上的预算金额对比填写。</a:t>
            </a:r>
            <a:endParaRPr lang="en-US" altLang="zh-CN" sz="2000" dirty="0"/>
          </a:p>
          <a:p>
            <a:pPr>
              <a:lnSpc>
                <a:spcPct val="150000"/>
              </a:lnSpc>
            </a:pPr>
            <a:r>
              <a:rPr lang="en-US" altLang="zh-CN" sz="2000" dirty="0"/>
              <a:t>3</a:t>
            </a:r>
            <a:r>
              <a:rPr lang="zh-CN" altLang="en-US" sz="2000" dirty="0"/>
              <a:t>、</a:t>
            </a:r>
            <a:r>
              <a:rPr lang="zh-CN" altLang="zh-CN" sz="2000" dirty="0"/>
              <a:t> “累计支出数”：按照经费实际支出情况填写。根据</a:t>
            </a:r>
            <a:r>
              <a:rPr lang="zh-CN" altLang="en-US" sz="2000" dirty="0"/>
              <a:t>前面教程填报</a:t>
            </a:r>
            <a:r>
              <a:rPr lang="zh-CN" altLang="zh-CN" sz="2000" dirty="0"/>
              <a:t>支出数（</a:t>
            </a:r>
            <a:r>
              <a:rPr lang="zh-CN" altLang="zh-CN" sz="2000" dirty="0">
                <a:solidFill>
                  <a:srgbClr val="FF0000"/>
                </a:solidFill>
              </a:rPr>
              <a:t>截至</a:t>
            </a:r>
            <a:r>
              <a:rPr lang="en-US" altLang="zh-CN" sz="2000" dirty="0" smtClean="0">
                <a:solidFill>
                  <a:srgbClr val="FF0000"/>
                </a:solidFill>
              </a:rPr>
              <a:t>2021</a:t>
            </a:r>
            <a:r>
              <a:rPr lang="zh-CN" altLang="zh-CN" sz="2000" dirty="0" smtClean="0">
                <a:solidFill>
                  <a:srgbClr val="FF0000"/>
                </a:solidFill>
              </a:rPr>
              <a:t>年</a:t>
            </a:r>
            <a:r>
              <a:rPr lang="en-US" altLang="zh-CN" sz="2000" dirty="0">
                <a:solidFill>
                  <a:srgbClr val="FF0000"/>
                </a:solidFill>
              </a:rPr>
              <a:t>12</a:t>
            </a:r>
            <a:r>
              <a:rPr lang="zh-CN" altLang="zh-CN" sz="2000" dirty="0">
                <a:solidFill>
                  <a:srgbClr val="FF0000"/>
                </a:solidFill>
              </a:rPr>
              <a:t>月</a:t>
            </a:r>
            <a:r>
              <a:rPr lang="en-US" altLang="zh-CN" sz="2000" dirty="0" smtClean="0">
                <a:solidFill>
                  <a:srgbClr val="FF0000"/>
                </a:solidFill>
              </a:rPr>
              <a:t>30</a:t>
            </a:r>
            <a:r>
              <a:rPr lang="zh-CN" altLang="zh-CN" sz="2000" dirty="0" smtClean="0">
                <a:solidFill>
                  <a:srgbClr val="FF0000"/>
                </a:solidFill>
              </a:rPr>
              <a:t>日</a:t>
            </a:r>
            <a:r>
              <a:rPr lang="zh-CN" altLang="zh-CN" sz="2000" dirty="0">
                <a:solidFill>
                  <a:srgbClr val="FF0000"/>
                </a:solidFill>
              </a:rPr>
              <a:t>），其中往来和冻结数</a:t>
            </a:r>
            <a:r>
              <a:rPr lang="zh-CN" altLang="en-US" sz="2000" dirty="0">
                <a:solidFill>
                  <a:srgbClr val="FF0000"/>
                </a:solidFill>
              </a:rPr>
              <a:t>不算支出</a:t>
            </a:r>
            <a:r>
              <a:rPr lang="zh-CN" altLang="zh-CN" sz="2000" dirty="0"/>
              <a:t>。决算表和说明书中的数字</a:t>
            </a:r>
            <a:r>
              <a:rPr lang="zh-CN" altLang="zh-CN" sz="2000" dirty="0">
                <a:solidFill>
                  <a:srgbClr val="FF0000"/>
                </a:solidFill>
              </a:rPr>
              <a:t>以万元为单位，精确到小数点后面</a:t>
            </a:r>
            <a:r>
              <a:rPr lang="zh-CN" altLang="en-US" sz="2000" dirty="0">
                <a:solidFill>
                  <a:srgbClr val="FF0000"/>
                </a:solidFill>
              </a:rPr>
              <a:t>四</a:t>
            </a:r>
            <a:r>
              <a:rPr lang="zh-CN" altLang="zh-CN" sz="2000" dirty="0">
                <a:solidFill>
                  <a:srgbClr val="FF0000"/>
                </a:solidFill>
              </a:rPr>
              <a:t>位</a:t>
            </a:r>
            <a:r>
              <a:rPr lang="zh-CN" altLang="zh-CN" sz="2000" dirty="0"/>
              <a:t>。</a:t>
            </a:r>
            <a:endParaRPr lang="en-US" altLang="zh-CN" sz="2000" dirty="0"/>
          </a:p>
          <a:p>
            <a:pPr>
              <a:lnSpc>
                <a:spcPct val="150000"/>
              </a:lnSpc>
            </a:pPr>
            <a:r>
              <a:rPr lang="en-US" altLang="zh-CN" sz="2000" dirty="0"/>
              <a:t>4</a:t>
            </a:r>
            <a:r>
              <a:rPr lang="zh-CN" altLang="en-US" sz="2000" dirty="0"/>
              <a:t>、</a:t>
            </a:r>
            <a:r>
              <a:rPr lang="zh-CN" altLang="zh-CN" sz="2000" dirty="0"/>
              <a:t>有合作单位并外拨了合作经费的项目，须将合作经费开支分别归入“项目决算表”各相应</a:t>
            </a:r>
            <a:r>
              <a:rPr lang="zh-CN" altLang="en-US" sz="2000" dirty="0"/>
              <a:t>预算项</a:t>
            </a:r>
            <a:r>
              <a:rPr lang="zh-CN" altLang="zh-CN" sz="2000" dirty="0"/>
              <a:t>中。请</a:t>
            </a:r>
            <a:r>
              <a:rPr lang="zh-CN" altLang="zh-CN" sz="2000" dirty="0">
                <a:solidFill>
                  <a:srgbClr val="FF0000"/>
                </a:solidFill>
              </a:rPr>
              <a:t>提供加盖财务公章的合作单位“经费决算表”</a:t>
            </a:r>
            <a:r>
              <a:rPr lang="zh-CN" altLang="en-US" sz="2000" dirty="0">
                <a:solidFill>
                  <a:srgbClr val="FF0000"/>
                </a:solidFill>
              </a:rPr>
              <a:t>（格式与国基金决算表一致）</a:t>
            </a:r>
            <a:r>
              <a:rPr lang="zh-CN" altLang="zh-CN" sz="2000" dirty="0"/>
              <a:t>，结题后项目负责人保管好合作单位盖有财务公章的经费决算表和明细账，以备项目审计时查阅。</a:t>
            </a:r>
            <a:endParaRPr lang="en-US" altLang="zh-CN" sz="2000" dirty="0"/>
          </a:p>
          <a:p>
            <a:pPr>
              <a:lnSpc>
                <a:spcPct val="150000"/>
              </a:lnSpc>
            </a:pPr>
            <a:r>
              <a:rPr lang="en-US" altLang="zh-CN" sz="2000" dirty="0"/>
              <a:t>5</a:t>
            </a:r>
            <a:r>
              <a:rPr lang="zh-CN" altLang="en-US" sz="2000" dirty="0"/>
              <a:t>、请</a:t>
            </a:r>
            <a:r>
              <a:rPr lang="zh-CN" altLang="zh-CN" sz="2000" dirty="0"/>
              <a:t>确保</a:t>
            </a:r>
            <a:r>
              <a:rPr lang="zh-CN" altLang="en-US" sz="2000" dirty="0"/>
              <a:t>财务审核</a:t>
            </a:r>
            <a:r>
              <a:rPr lang="zh-CN" altLang="zh-CN" sz="2000" dirty="0"/>
              <a:t>通过的决算表和决算说明书与</a:t>
            </a:r>
            <a:r>
              <a:rPr lang="zh-CN" altLang="en-US" sz="2000" dirty="0"/>
              <a:t>最终提交的</a:t>
            </a:r>
            <a:r>
              <a:rPr lang="zh-CN" altLang="zh-CN" sz="2000" dirty="0"/>
              <a:t>电子版、纸质版保持一致。</a:t>
            </a:r>
          </a:p>
          <a:p>
            <a:endParaRPr lang="zh-CN" altLang="en-US" dirty="0"/>
          </a:p>
        </p:txBody>
      </p:sp>
    </p:spTree>
    <p:extLst>
      <p:ext uri="{BB962C8B-B14F-4D97-AF65-F5344CB8AC3E}">
        <p14:creationId xmlns:p14="http://schemas.microsoft.com/office/powerpoint/2010/main" val="4186937841"/>
      </p:ext>
    </p:extLst>
  </p:cSld>
  <p:clrMapOvr>
    <a:masterClrMapping/>
  </p:clrMapOvr>
  <p:transition spd="slow" advClick="0" advTm="8000">
    <p:fade/>
  </p:transition>
</p:sld>
</file>

<file path=ppt/theme/theme1.xml><?xml version="1.0" encoding="utf-8"?>
<a:theme xmlns:a="http://schemas.openxmlformats.org/drawingml/2006/main" name="主题4">
  <a:themeElements>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4" id="{7BB4D785-42BC-4BDE-9BD2-3441660010A3}" vid="{6A10ED44-BEA1-40E8-A62D-E4CB35DF97D4}"/>
    </a:ext>
  </a:extLst>
</a:theme>
</file>

<file path=docProps/app.xml><?xml version="1.0" encoding="utf-8"?>
<Properties xmlns="http://schemas.openxmlformats.org/officeDocument/2006/extended-properties" xmlns:vt="http://schemas.openxmlformats.org/officeDocument/2006/docPropsVTypes">
  <Template>主题4</Template>
  <TotalTime>2468</TotalTime>
  <Words>574</Words>
  <Application>Microsoft Office PowerPoint</Application>
  <PresentationFormat>宽屏</PresentationFormat>
  <Paragraphs>42</Paragraphs>
  <Slides>9</Slides>
  <Notes>0</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5" baseType="lpstr">
      <vt:lpstr>宋体</vt:lpstr>
      <vt:lpstr>微软雅黑</vt:lpstr>
      <vt:lpstr>Arial</vt:lpstr>
      <vt:lpstr>Times New Roman</vt:lpstr>
      <vt:lpstr>主题4</vt:lpstr>
      <vt:lpstr>CorelDRAW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23</dc:creator>
  <cp:lastModifiedBy>CICI</cp:lastModifiedBy>
  <cp:revision>93</cp:revision>
  <dcterms:created xsi:type="dcterms:W3CDTF">2019-12-25T01:59:38Z</dcterms:created>
  <dcterms:modified xsi:type="dcterms:W3CDTF">2022-01-06T03:20:05Z</dcterms:modified>
</cp:coreProperties>
</file>